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0"/>
  </p:notesMasterIdLst>
  <p:handoutMasterIdLst>
    <p:handoutMasterId r:id="rId101"/>
  </p:handoutMasterIdLst>
  <p:sldIdLst>
    <p:sldId id="256" r:id="rId2"/>
    <p:sldId id="563" r:id="rId3"/>
    <p:sldId id="561" r:id="rId4"/>
    <p:sldId id="588" r:id="rId5"/>
    <p:sldId id="589" r:id="rId6"/>
    <p:sldId id="590" r:id="rId7"/>
    <p:sldId id="591" r:id="rId8"/>
    <p:sldId id="639" r:id="rId9"/>
    <p:sldId id="257" r:id="rId10"/>
    <p:sldId id="258" r:id="rId11"/>
    <p:sldId id="259" r:id="rId12"/>
    <p:sldId id="260" r:id="rId13"/>
    <p:sldId id="462" r:id="rId14"/>
    <p:sldId id="463" r:id="rId15"/>
    <p:sldId id="419" r:id="rId16"/>
    <p:sldId id="465" r:id="rId17"/>
    <p:sldId id="620" r:id="rId18"/>
    <p:sldId id="621" r:id="rId19"/>
    <p:sldId id="423" r:id="rId20"/>
    <p:sldId id="468" r:id="rId21"/>
    <p:sldId id="564" r:id="rId22"/>
    <p:sldId id="565" r:id="rId23"/>
    <p:sldId id="609" r:id="rId24"/>
    <p:sldId id="611" r:id="rId25"/>
    <p:sldId id="464" r:id="rId26"/>
    <p:sldId id="466" r:id="rId27"/>
    <p:sldId id="429" r:id="rId28"/>
    <p:sldId id="612" r:id="rId29"/>
    <p:sldId id="580" r:id="rId30"/>
    <p:sldId id="613" r:id="rId31"/>
    <p:sldId id="628" r:id="rId32"/>
    <p:sldId id="614" r:id="rId33"/>
    <p:sldId id="636" r:id="rId34"/>
    <p:sldId id="579" r:id="rId35"/>
    <p:sldId id="610" r:id="rId36"/>
    <p:sldId id="615" r:id="rId37"/>
    <p:sldId id="594" r:id="rId38"/>
    <p:sldId id="629" r:id="rId39"/>
    <p:sldId id="602" r:id="rId40"/>
    <p:sldId id="598" r:id="rId41"/>
    <p:sldId id="603" r:id="rId42"/>
    <p:sldId id="607" r:id="rId43"/>
    <p:sldId id="627" r:id="rId44"/>
    <p:sldId id="604" r:id="rId45"/>
    <p:sldId id="632" r:id="rId46"/>
    <p:sldId id="633" r:id="rId47"/>
    <p:sldId id="634" r:id="rId48"/>
    <p:sldId id="637" r:id="rId49"/>
    <p:sldId id="469" r:id="rId50"/>
    <p:sldId id="470" r:id="rId51"/>
    <p:sldId id="536" r:id="rId52"/>
    <p:sldId id="638" r:id="rId53"/>
    <p:sldId id="477" r:id="rId54"/>
    <p:sldId id="626" r:id="rId55"/>
    <p:sldId id="600" r:id="rId56"/>
    <p:sldId id="566" r:id="rId57"/>
    <p:sldId id="484" r:id="rId58"/>
    <p:sldId id="552" r:id="rId59"/>
    <p:sldId id="553" r:id="rId60"/>
    <p:sldId id="554" r:id="rId61"/>
    <p:sldId id="557" r:id="rId62"/>
    <p:sldId id="496" r:id="rId63"/>
    <p:sldId id="617" r:id="rId64"/>
    <p:sldId id="585" r:id="rId65"/>
    <p:sldId id="555" r:id="rId66"/>
    <p:sldId id="583" r:id="rId67"/>
    <p:sldId id="498" r:id="rId68"/>
    <p:sldId id="541" r:id="rId69"/>
    <p:sldId id="540" r:id="rId70"/>
    <p:sldId id="495" r:id="rId71"/>
    <p:sldId id="392" r:id="rId72"/>
    <p:sldId id="570" r:id="rId73"/>
    <p:sldId id="500" r:id="rId74"/>
    <p:sldId id="269" r:id="rId75"/>
    <p:sldId id="302" r:id="rId76"/>
    <p:sldId id="304" r:id="rId77"/>
    <p:sldId id="406" r:id="rId78"/>
    <p:sldId id="571" r:id="rId79"/>
    <p:sldId id="408" r:id="rId80"/>
    <p:sldId id="502" r:id="rId81"/>
    <p:sldId id="371" r:id="rId82"/>
    <p:sldId id="527" r:id="rId83"/>
    <p:sldId id="459" r:id="rId84"/>
    <p:sldId id="516" r:id="rId85"/>
    <p:sldId id="493" r:id="rId86"/>
    <p:sldId id="513" r:id="rId87"/>
    <p:sldId id="514" r:id="rId88"/>
    <p:sldId id="550" r:id="rId89"/>
    <p:sldId id="415" r:id="rId90"/>
    <p:sldId id="416" r:id="rId91"/>
    <p:sldId id="577" r:id="rId92"/>
    <p:sldId id="641" r:id="rId93"/>
    <p:sldId id="635" r:id="rId94"/>
    <p:sldId id="622" r:id="rId95"/>
    <p:sldId id="623" r:id="rId96"/>
    <p:sldId id="624" r:id="rId97"/>
    <p:sldId id="625" r:id="rId98"/>
    <p:sldId id="558" r:id="rId99"/>
  </p:sldIdLst>
  <p:sldSz cx="11879263" cy="7921625"/>
  <p:notesSz cx="7099300" cy="10234613"/>
  <p:custDataLst>
    <p:tags r:id="rId102"/>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p:restoredTop sz="83990" autoAdjust="0"/>
  </p:normalViewPr>
  <p:slideViewPr>
    <p:cSldViewPr>
      <p:cViewPr varScale="1">
        <p:scale>
          <a:sx n="154" d="100"/>
          <a:sy n="154" d="100"/>
        </p:scale>
        <p:origin x="2504" y="200"/>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dgm:spPr/>
      <dgm:t>
        <a:bodyPr/>
        <a:lstStyle/>
        <a:p>
          <a:r>
            <a:rPr lang="en-US" dirty="0">
              <a:latin typeface="Calibri" charset="0"/>
              <a:ea typeface="Calibri" charset="0"/>
              <a:cs typeface="Calibri" charset="0"/>
            </a:rPr>
            <a:t>Knowledge</a:t>
          </a:r>
        </a:p>
      </dgm:t>
    </dgm:pt>
    <dgm:pt modelId="{EAE33B5B-C553-E043-83D3-FE956B2C3520}" type="parTrans" cxnId="{9D619465-825F-E845-B836-D6FE1F73C16A}">
      <dgm:prSet/>
      <dgm:spPr/>
      <dgm:t>
        <a:bodyPr/>
        <a:lstStyle/>
        <a:p>
          <a:endParaRPr lang="en-US">
            <a:latin typeface="Calibri" charset="0"/>
            <a:ea typeface="Calibri" charset="0"/>
            <a:cs typeface="Calibri" charset="0"/>
          </a:endParaRPr>
        </a:p>
      </dgm:t>
    </dgm:pt>
    <dgm:pt modelId="{C82C3316-844B-554C-95F0-A4F603EC4EFE}" type="sibTrans" cxnId="{9D619465-825F-E845-B836-D6FE1F73C16A}">
      <dgm:prSet/>
      <dgm:spPr/>
      <dgm:t>
        <a:bodyPr/>
        <a:lstStyle/>
        <a:p>
          <a:endParaRPr lang="en-US">
            <a:latin typeface="Calibri" charset="0"/>
            <a:ea typeface="Calibri" charset="0"/>
            <a:cs typeface="Calibri" charset="0"/>
          </a:endParaRPr>
        </a:p>
      </dgm:t>
    </dgm:pt>
    <dgm:pt modelId="{4290004B-D2E0-7449-8CE6-F129BBD80DE3}">
      <dgm:prSet phldrT="[Text]"/>
      <dgm:spPr/>
      <dgm:t>
        <a:bodyPr/>
        <a:lstStyle/>
        <a:p>
          <a:r>
            <a:rPr lang="en-US" dirty="0">
              <a:latin typeface="Calibri" charset="0"/>
              <a:ea typeface="Calibri" charset="0"/>
              <a:cs typeface="Calibri" charset="0"/>
            </a:rPr>
            <a:t>Structured Data</a:t>
          </a:r>
        </a:p>
      </dgm:t>
    </dgm:pt>
    <dgm:pt modelId="{3995FB4A-7EB3-C042-8288-1E3C7F11C148}" type="parTrans" cxnId="{14590119-D865-C448-BDC5-542591A8AEA8}">
      <dgm:prSet/>
      <dgm:spPr/>
      <dgm:t>
        <a:bodyPr/>
        <a:lstStyle/>
        <a:p>
          <a:endParaRPr lang="en-US">
            <a:latin typeface="Calibri" charset="0"/>
            <a:ea typeface="Calibri" charset="0"/>
            <a:cs typeface="Calibri" charset="0"/>
          </a:endParaRPr>
        </a:p>
      </dgm:t>
    </dgm:pt>
    <dgm:pt modelId="{D96F90E2-A1F8-574F-B3C3-C06BEC27515D}" type="sibTrans" cxnId="{14590119-D865-C448-BDC5-542591A8AEA8}">
      <dgm:prSet/>
      <dgm:spPr/>
      <dgm:t>
        <a:bodyPr/>
        <a:lstStyle/>
        <a:p>
          <a:endParaRPr lang="en-US">
            <a:latin typeface="Calibri" charset="0"/>
            <a:ea typeface="Calibri" charset="0"/>
            <a:cs typeface="Calibri" charset="0"/>
          </a:endParaRPr>
        </a:p>
      </dgm:t>
    </dgm:pt>
    <dgm:pt modelId="{CF11FEF9-F910-A04C-AE30-7F52A5A8F10E}">
      <dgm:prSet phldrT="[Text]"/>
      <dgm:spPr/>
      <dgm:t>
        <a:bodyPr/>
        <a:lstStyle/>
        <a:p>
          <a:r>
            <a:rPr lang="en-US" dirty="0">
              <a:latin typeface="Calibri" charset="0"/>
              <a:ea typeface="Calibri" charset="0"/>
              <a:cs typeface="Calibri" charset="0"/>
            </a:rPr>
            <a:t>Unstructured Data</a:t>
          </a:r>
        </a:p>
      </dgm:t>
    </dgm:pt>
    <dgm:pt modelId="{16E54CC7-2DB7-C444-BF10-67A19E3EC9FD}" type="parTrans" cxnId="{10280A49-B5AB-844A-86D0-E2904B582EF4}">
      <dgm:prSet/>
      <dgm:spPr/>
      <dgm:t>
        <a:bodyPr/>
        <a:lstStyle/>
        <a:p>
          <a:endParaRPr lang="en-US">
            <a:latin typeface="Calibri" charset="0"/>
            <a:ea typeface="Calibri" charset="0"/>
            <a:cs typeface="Calibri" charset="0"/>
          </a:endParaRPr>
        </a:p>
      </dgm:t>
    </dgm:pt>
    <dgm:pt modelId="{368853FA-D8E0-DE4E-9C20-D928C24AF182}" type="sibTrans" cxnId="{10280A49-B5AB-844A-86D0-E2904B582EF4}">
      <dgm:prSet/>
      <dgm:spPr/>
      <dgm:t>
        <a:bodyPr/>
        <a:lstStyle/>
        <a:p>
          <a:endParaRPr lang="en-US">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Knowledge</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Structured Data</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Unstructured Data</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 concrete example of a function in an information system, where the function can be alternatively computed or enumerated?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183242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an example of a computable interpretation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119545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Actually, there exists two fundamentally different ways to do this: either by explicitly enumerating function values for given function arguments, or by providing a specification or algorithm to compute the function value from a given function argument. Both ways are actually used in information systems.</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7436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baseline="0" noProof="0" dirty="0"/>
              <a:t>However, since many facts about the real-world cannot by specified by an algorithm (e.g. computing the birthday from the name of a person), the explicit representation of functions play a particularly central role in information systems. Explicitly enumerated functions we also call commonly </a:t>
            </a:r>
            <a:r>
              <a:rPr lang="en-GB" b="1" baseline="0" noProof="0" dirty="0"/>
              <a:t>data</a:t>
            </a:r>
            <a:r>
              <a:rPr lang="en-GB" baseline="0" noProof="0" dirty="0"/>
              <a:t>.</a:t>
            </a:r>
          </a:p>
          <a:p>
            <a:endParaRPr lang="en-GB" baseline="0" noProof="0" dirty="0"/>
          </a:p>
          <a:p>
            <a:r>
              <a:rPr lang="en-GB" baseline="0" noProof="0" dirty="0"/>
              <a:t>Nevertheless also implicitly represented functions play an important role in information systems (computing the age of a person from its birthday). Such functions appear under many different names, such as queries, views, user-defined functions etc.</a:t>
            </a:r>
            <a:endParaRPr lang="en-GB" noProof="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34240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formalisms, consisting of constants, functions and axioms. For being able to handle a model in a computer system, we need to represent the model within the computer system. For that purpose we need a representation mechanism that can be “understood” and processed by a computer, in other words we need a formalism that can be used to represent a model. Such a formalism is called a </a:t>
            </a:r>
            <a:r>
              <a:rPr lang="en-GB" b="1" baseline="0" noProof="0" dirty="0"/>
              <a:t>data model</a:t>
            </a:r>
            <a:r>
              <a:rPr lang="en-GB" baseline="0" noProof="0" dirty="0"/>
              <a:t>. A data model consists of data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study of data structures is at the heart of computer science. For example, the </a:t>
            </a:r>
            <a:r>
              <a:rPr lang="en-GB" b="1" noProof="0" dirty="0"/>
              <a:t>associative array </a:t>
            </a:r>
            <a:r>
              <a:rPr lang="en-GB" noProof="0" dirty="0"/>
              <a:t>is an abstract data structure</a:t>
            </a:r>
            <a:r>
              <a:rPr lang="en-GB" baseline="0" noProof="0" dirty="0"/>
              <a:t> (abstract data type) that is used to represent functions. Thus it is evidently of central interest for representing functions of models. Associative array is a data structure that manages a set of key-value pairs (representing the function) and that supports a set of operations to manipulate the associative array, such as adding, deleting and modifying the elements of the associative array. It is called abstract data type, since different (physical) implementations of the same data structure are possible. </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74719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structures allow us to represent the functions that are part of a model within the computer systems. The same function can be represented in different ways using different abstract data types and data structures. Some representations are more appropriate than others. E.g. using a hashtable enforces the constraint that a function can have only one function value, whereas using a list of tuples requires the software developer to enforce this constraint and typical operations in the software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In this context we have to be very careful about terminology, as data model is (sometimes) interchangeable used to designate two different things: (1) a data model used to represent a model within a computer system (this is the sense we will use in the following) and (2) a formalism respectively language to specify a whole class of data models. Data modelling languages consist of two parts: </a:t>
            </a:r>
            <a:r>
              <a:rPr lang="en-US" dirty="0"/>
              <a:t>A data definition language DDL enables the specification of data models, consisting of possible data structures</a:t>
            </a:r>
            <a:r>
              <a:rPr lang="en-US" baseline="0" dirty="0"/>
              <a:t> and </a:t>
            </a:r>
            <a:r>
              <a:rPr lang="en-US" dirty="0"/>
              <a:t>integrity constraints.</a:t>
            </a:r>
            <a:r>
              <a:rPr lang="en-US" baseline="0" dirty="0"/>
              <a:t> The </a:t>
            </a:r>
            <a:r>
              <a:rPr lang="en-US" dirty="0"/>
              <a:t>data manipulation language allow to specify</a:t>
            </a:r>
            <a:r>
              <a:rPr lang="en-US" baseline="0" dirty="0"/>
              <a:t> the functions in the data model</a:t>
            </a:r>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specification of a data model using a DDL is called a database scheme, respectively</a:t>
            </a:r>
            <a:r>
              <a:rPr lang="en-US" baseline="0" dirty="0"/>
              <a:t> simply schema.</a:t>
            </a:r>
            <a:endParaRPr lang="en-US" dirty="0"/>
          </a:p>
          <a:p>
            <a:endParaRPr lang="en-GB" noProof="0" dirty="0"/>
          </a:p>
          <a:p>
            <a:endParaRPr lang="en-GB" noProof="0" dirty="0"/>
          </a:p>
          <a:p>
            <a:endParaRPr lang="en-GB" noProof="0" dirty="0"/>
          </a:p>
          <a:p>
            <a:endParaRPr lang="en-GB"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17509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realize information systems. The inverse is not necessarily true. Many information systems that use database do this without using a specific database system.</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Objectives:</a:t>
            </a:r>
          </a:p>
          <a:p>
            <a:r>
              <a:rPr lang="fr-FR"/>
              <a:t>Understand the difference among an IS and other IT systems.</a:t>
            </a:r>
          </a:p>
          <a:p>
            <a:r>
              <a:rPr lang="fr-FR"/>
              <a:t>Understand the role of IS for managing models</a:t>
            </a:r>
          </a:p>
          <a:p>
            <a:r>
              <a:rPr lang="fr-FR"/>
              <a:t>Understand different aspects of reality represented in information</a:t>
            </a:r>
            <a:r>
              <a:rPr lang="fr-FR" baseline="0"/>
              <a:t> systems</a:t>
            </a:r>
          </a:p>
          <a:p>
            <a:r>
              <a:rPr lang="fr-FR" baseline="0"/>
              <a:t>Understand the constituents of a model</a:t>
            </a:r>
          </a:p>
          <a:p>
            <a:r>
              <a:rPr lang="fr-FR" baseline="0"/>
              <a:t>Understand that functions in information system are often explictly represented</a:t>
            </a:r>
          </a:p>
          <a:p>
            <a:r>
              <a:rPr lang="fr-FR" baseline="0"/>
              <a:t>Understand the concept of interpretation of a model</a:t>
            </a:r>
          </a:p>
          <a:p>
            <a:r>
              <a:rPr lang="fr-FR" baseline="0"/>
              <a:t>Understand that having a correct model is a very difficult problem</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The probably best known data modelling formalism is the relational data model</a:t>
            </a:r>
            <a:r>
              <a:rPr lang="en-GB" baseline="0" noProof="0" dirty="0"/>
              <a:t> (note the use of the term data model!). In this small example we see of how to use the DDL to define a table with a specific structure (e.g. three fields) and how to define an integrity constraint for this data structure, i.e. that the </a:t>
            </a:r>
            <a:r>
              <a:rPr lang="en-GB" baseline="0" noProof="0" dirty="0" err="1"/>
              <a:t>Studentid</a:t>
            </a:r>
            <a:r>
              <a:rPr lang="en-GB" baseline="0" noProof="0" dirty="0"/>
              <a:t> field needs to be unique. Using the DML a query is formulated. A query is nothing else than a function that is computed on the data structure.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549412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computing system,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29053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8447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some conventions to distinguish</a:t>
            </a:r>
            <a:r>
              <a:rPr lang="en-US" baseline="0" dirty="0"/>
              <a:t> data into different levels of abstractions. One can think of these levels of abstraction as levels of increasing interpretation of “raw data” that has been recorded or captured. These interpretations are usually obtained either by automated or human analysis of the data, or a combination of the two.</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a:t>Unstructured data </a:t>
            </a:r>
            <a:r>
              <a:rPr lang="en-US" baseline="0" dirty="0"/>
              <a:t>is usually referred to as data that originates more or less directly from some direct interactions with the real world environment, be it through measurements (sensors, images, videos), human inputs (natural language, text, query logs), machine input (system logs) or similar. The data is in fact structured (e.g. an image is an array of pixels, or a text is a sequence of characters), but the structure is considered to carry little “semantic” meaning.</a:t>
            </a:r>
          </a:p>
          <a:p>
            <a:endParaRPr lang="en-US" baseline="0" dirty="0"/>
          </a:p>
          <a:p>
            <a:r>
              <a:rPr lang="en-US" i="1" baseline="0" dirty="0"/>
              <a:t>Structured data </a:t>
            </a:r>
            <a:r>
              <a:rPr lang="en-US" baseline="0" dirty="0"/>
              <a:t>is data that follows a static schema, that implements a interpretable model of some domain of interest. The most prominent example being the relational data model, where applications or users define tables with specific meaning. Such meaning could be extracted from unstructured data, e.g. a table could contain the list of all objects recognized in an image.</a:t>
            </a:r>
          </a:p>
          <a:p>
            <a:endParaRPr lang="en-US" baseline="0" dirty="0"/>
          </a:p>
          <a:p>
            <a:r>
              <a:rPr lang="en-US" baseline="0" dirty="0"/>
              <a:t>Knowledge is also structured data</a:t>
            </a:r>
            <a:r>
              <a:rPr lang="en-US" baseline="0"/>
              <a:t>, but even more abstract, and considered as being close to how humans represent their knowledge. Knowledge is considered as a basis for decision making. Other interpretations of knowledge are the ability to reason with it. This implies deriving new knowledge from </a:t>
            </a:r>
            <a:r>
              <a:rPr lang="en-US" baseline="0" dirty="0"/>
              <a:t>existing knowledge through inference. Since the representation of knowledge is deemed to be more flexible, </a:t>
            </a:r>
            <a:r>
              <a:rPr lang="en-US" baseline="0"/>
              <a:t>usually graph-based </a:t>
            </a:r>
            <a:r>
              <a:rPr lang="en-US" baseline="0" dirty="0"/>
              <a:t>data models are used, that allow to represent in an unconstrained way new relationships.</a:t>
            </a:r>
            <a:endParaRPr lang="en-US" dirty="0"/>
          </a:p>
          <a:p>
            <a:endParaRPr lang="en-US" dirty="0"/>
          </a:p>
          <a:p>
            <a:r>
              <a:rPr lang="en-US" dirty="0"/>
              <a:t>Note: the notion of “knowledge management” is used in practice in with</a:t>
            </a:r>
            <a:r>
              <a:rPr lang="en-US" baseline="0" dirty="0"/>
              <a:t> </a:t>
            </a:r>
            <a:r>
              <a:rPr lang="en-US" baseline="0"/>
              <a:t>a slighlty </a:t>
            </a:r>
            <a:r>
              <a:rPr lang="en-US" baseline="0" dirty="0"/>
              <a:t>different meaning. It refers to information systems that manage the knowledge of an organization, consisting, e.g., of its documents and information on the skills of its collaborators.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871308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an important task in information systems is creating higher level abstractions from lower level data in order to support eventually decision making. This process is called Model Building. It uses numerous automated, semi-automated as well as manual methods, many of which we will introduce throughout the course. This activity carries also many different names, typically of the format data XXXXX.</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 </a:t>
            </a:r>
          </a:p>
          <a:p>
            <a:endParaRPr lang="en-GB" sz="1200" baseline="0" noProof="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aseline="0" noProof="0" dirty="0"/>
              <a:t>From models to data is commonly what we understand by </a:t>
            </a:r>
            <a:r>
              <a:rPr lang="en-GB" sz="1200" b="1" baseline="0" noProof="0" dirty="0"/>
              <a:t>Model Usage</a:t>
            </a:r>
            <a:r>
              <a:rPr lang="en-GB" sz="1200" baseline="0" noProof="0" dirty="0"/>
              <a:t>, including tasks such as  retrieval, prediction. interpolation. Given a model of reality we would like to obtain more data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a:t>
            </a:r>
          </a:p>
          <a:p>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aseline="0" noProof="0"/>
              <a:t>Going from data to models is what we commonly understand as </a:t>
            </a:r>
            <a:r>
              <a:rPr lang="en-GB" sz="1400" b="1" baseline="0" noProof="0"/>
              <a:t>Model Building, </a:t>
            </a:r>
            <a:r>
              <a:rPr lang="en-GB" sz="1400" b="0" baseline="0" noProof="0"/>
              <a:t>also called data mining, data science etc</a:t>
            </a:r>
            <a:r>
              <a:rPr lang="en-GB" sz="1400" baseline="0" noProof="0"/>
              <a:t>.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2324038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perspectiv</a:t>
            </a:r>
            <a:r>
              <a:rPr lang="en-US" baseline="0" dirty="0"/>
              <a:t>e of data management the distinction among the different levels of abstraction is not significant. Apart from the fact that for certain types of data, certain types of data management systems might be more applicable and efficient than others, any DBMS can in principle manage data at any abstraction level. This is illustrated here for the example where all data could be managed in a relational database management system.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357888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800" noProof="0" dirty="0"/>
              <a:t>In this part of the</a:t>
            </a:r>
            <a:r>
              <a:rPr lang="en-GB" sz="8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r>
              <a:rPr lang="en-GB" sz="800" noProof="0" dirty="0"/>
              <a:t>A large organization such as EPFL is running dozens if not hundreds of information systems.</a:t>
            </a:r>
            <a:r>
              <a:rPr lang="en-GB" sz="800" baseline="0" noProof="0" dirty="0"/>
              <a:t> With the advent of the Web and more recently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8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baseline="0" dirty="0"/>
          </a:p>
          <a:p>
            <a:pPr lvl="0"/>
            <a:r>
              <a:rPr lang="en-US" sz="800" kern="1200" dirty="0">
                <a:solidFill>
                  <a:schemeClr val="tx1"/>
                </a:solidFill>
                <a:latin typeface="Arial" charset="0"/>
                <a:ea typeface="+mn-ea"/>
                <a:cs typeface="+mn-cs"/>
              </a:rPr>
              <a:t>The classical information systems</a:t>
            </a:r>
          </a:p>
          <a:p>
            <a:pPr lvl="1"/>
            <a:r>
              <a:rPr lang="en-US" sz="800" kern="1200" dirty="0">
                <a:solidFill>
                  <a:schemeClr val="tx1"/>
                </a:solidFill>
                <a:latin typeface="Arial" charset="0"/>
                <a:ea typeface="+mn-ea"/>
                <a:cs typeface="+mn-cs"/>
              </a:rPr>
              <a:t>Organizational databases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process management systems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Geographic information systems</a:t>
            </a:r>
            <a:endParaRPr lang="fr-CH" sz="800" kern="1200" dirty="0">
              <a:solidFill>
                <a:schemeClr val="tx1"/>
              </a:solidFill>
              <a:latin typeface="Arial" charset="0"/>
              <a:ea typeface="+mn-ea"/>
              <a:cs typeface="+mn-cs"/>
            </a:endParaRPr>
          </a:p>
          <a:p>
            <a:pPr lvl="1"/>
            <a:r>
              <a:rPr lang="en-US" sz="800" dirty="0">
                <a:ea typeface="+mn-ea"/>
                <a:cs typeface="+mn-cs"/>
              </a:rPr>
              <a:t>T</a:t>
            </a:r>
            <a:r>
              <a:rPr lang="en-US" sz="800" kern="1200" dirty="0">
                <a:solidFill>
                  <a:schemeClr val="tx1"/>
                </a:solidFill>
                <a:latin typeface="Arial" charset="0"/>
                <a:ea typeface="+mn-ea"/>
                <a:cs typeface="+mn-cs"/>
              </a:rPr>
              <a:t>ext retrieval systems</a:t>
            </a:r>
            <a:endParaRPr lang="fr-CH" sz="800" kern="1200" dirty="0">
              <a:solidFill>
                <a:schemeClr val="tx1"/>
              </a:solidFill>
              <a:latin typeface="Arial" charset="0"/>
              <a:ea typeface="+mn-ea"/>
              <a:cs typeface="+mn-cs"/>
            </a:endParaRP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More recent types of information systems</a:t>
            </a:r>
          </a:p>
          <a:p>
            <a:pPr lvl="1"/>
            <a:r>
              <a:rPr lang="en-US" sz="800" kern="1200" dirty="0">
                <a:solidFill>
                  <a:schemeClr val="tx1"/>
                </a:solidFill>
                <a:latin typeface="Arial" charset="0"/>
                <a:ea typeface="+mn-ea"/>
                <a:cs typeface="+mn-cs"/>
              </a:rPr>
              <a:t>Social Networks</a:t>
            </a:r>
          </a:p>
          <a:p>
            <a:pPr lvl="1"/>
            <a:r>
              <a:rPr lang="en-US" sz="800" kern="1200" dirty="0">
                <a:solidFill>
                  <a:schemeClr val="tx1"/>
                </a:solidFill>
                <a:latin typeface="Arial" charset="0"/>
                <a:ea typeface="+mn-ea"/>
                <a:cs typeface="+mn-cs"/>
              </a:rPr>
              <a:t>Query-Answering System</a:t>
            </a:r>
          </a:p>
          <a:p>
            <a:pPr lvl="1"/>
            <a:r>
              <a:rPr lang="en-US" sz="800" kern="1200" dirty="0">
                <a:solidFill>
                  <a:schemeClr val="tx1"/>
                </a:solidFill>
                <a:latin typeface="Arial" charset="0"/>
                <a:ea typeface="+mn-ea"/>
                <a:cs typeface="+mn-cs"/>
              </a:rPr>
              <a:t>Recommender</a:t>
            </a:r>
            <a:r>
              <a:rPr lang="en-US" sz="800" kern="1200" baseline="0" dirty="0">
                <a:solidFill>
                  <a:schemeClr val="tx1"/>
                </a:solidFill>
                <a:latin typeface="Arial" charset="0"/>
                <a:ea typeface="+mn-ea"/>
                <a:cs typeface="+mn-cs"/>
              </a:rPr>
              <a:t> Engines</a:t>
            </a:r>
            <a:endParaRPr lang="en-US"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intelligence (data warehousing and mining systems)</a:t>
            </a:r>
          </a:p>
          <a:p>
            <a:pPr lvl="1"/>
            <a:r>
              <a:rPr lang="fr-CH" sz="800" kern="1200" dirty="0">
                <a:solidFill>
                  <a:schemeClr val="tx1"/>
                </a:solidFill>
                <a:latin typeface="Arial" charset="0"/>
                <a:ea typeface="+mn-ea"/>
                <a:cs typeface="+mn-cs"/>
              </a:rPr>
              <a:t>Bioinformatics systems (e.g. genome or protein sequence retrieval)</a:t>
            </a:r>
          </a:p>
          <a:p>
            <a:pPr lvl="1"/>
            <a:r>
              <a:rPr lang="en-US" sz="800" kern="1200" dirty="0">
                <a:solidFill>
                  <a:schemeClr val="tx1"/>
                </a:solidFill>
                <a:latin typeface="Arial" charset="0"/>
                <a:ea typeface="+mn-ea"/>
                <a:cs typeface="+mn-cs"/>
              </a:rPr>
              <a:t>Environmental monitoring systems (disaster warning, </a:t>
            </a:r>
            <a:r>
              <a:rPr lang="en-US" sz="800" kern="1200" dirty="0" err="1">
                <a:solidFill>
                  <a:schemeClr val="tx1"/>
                </a:solidFill>
                <a:latin typeface="Arial" charset="0"/>
                <a:ea typeface="+mn-ea"/>
                <a:cs typeface="+mn-cs"/>
              </a:rPr>
              <a:t>meteo</a:t>
            </a:r>
            <a:r>
              <a:rPr lang="en-US" sz="800" kern="1200" dirty="0">
                <a:solidFill>
                  <a:schemeClr val="tx1"/>
                </a:solidFill>
                <a:latin typeface="Arial" charset="0"/>
                <a:ea typeface="+mn-ea"/>
                <a:cs typeface="+mn-cs"/>
              </a:rPr>
              <a:t> website)</a:t>
            </a:r>
          </a:p>
          <a:p>
            <a:pPr lvl="1"/>
            <a:r>
              <a:rPr lang="en-US" sz="800" kern="1200">
                <a:solidFill>
                  <a:schemeClr val="tx1"/>
                </a:solidFill>
                <a:latin typeface="Arial" charset="0"/>
                <a:ea typeface="+mn-ea"/>
                <a:cs typeface="+mn-cs"/>
              </a:rPr>
              <a:t>Publish-subscribe </a:t>
            </a:r>
            <a:r>
              <a:rPr lang="en-US" sz="800" kern="1200" dirty="0">
                <a:solidFill>
                  <a:schemeClr val="tx1"/>
                </a:solidFill>
                <a:latin typeface="Arial" charset="0"/>
                <a:ea typeface="+mn-ea"/>
                <a:cs typeface="+mn-cs"/>
              </a:rPr>
              <a:t>and data dissemination systems (e.g. RSS, mobile broadcast)</a:t>
            </a:r>
          </a:p>
          <a:p>
            <a:pPr lvl="1"/>
            <a:r>
              <a:rPr lang="en-US" sz="800" dirty="0">
                <a:ea typeface="+mn-ea"/>
                <a:cs typeface="+mn-cs"/>
              </a:rPr>
              <a:t>Etc.</a:t>
            </a: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However,</a:t>
            </a:r>
            <a:r>
              <a:rPr lang="en-US" sz="800" kern="1200" baseline="0" dirty="0">
                <a:solidFill>
                  <a:schemeClr val="tx1"/>
                </a:solidFill>
                <a:latin typeface="Arial" charset="0"/>
                <a:ea typeface="+mn-ea"/>
                <a:cs typeface="+mn-cs"/>
              </a:rPr>
              <a:t> not every computing system is considered as an information systems. Systems that are used for communication through different media (e.g. IP telephony), games or simulations are not unanimously considered as information systems. What is the distinctive feature of an information system? In the following we will provide a more precise characterization of the concept of information system for the purposes of this course </a:t>
            </a:r>
            <a:r>
              <a:rPr lang="en-US" sz="800" kern="1200" baseline="0">
                <a:solidFill>
                  <a:schemeClr val="tx1"/>
                </a:solidFill>
                <a:latin typeface="Arial" charset="0"/>
                <a:ea typeface="+mn-ea"/>
                <a:cs typeface="+mn-cs"/>
              </a:rPr>
              <a:t>and as </a:t>
            </a:r>
            <a:r>
              <a:rPr lang="en-US" sz="800" kern="1200" baseline="0" dirty="0">
                <a:solidFill>
                  <a:schemeClr val="tx1"/>
                </a:solidFill>
                <a:latin typeface="Arial" charset="0"/>
                <a:ea typeface="+mn-ea"/>
                <a:cs typeface="+mn-cs"/>
              </a:rPr>
              <a:t>we understand the concept in the context of this course.</a:t>
            </a:r>
            <a:endParaRPr lang="fr-CH" sz="8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more detail, the process of model building consists of deriving new models (new functions, constants, axioms) from data, which in turn by model usage can generate new data, from which more models can be built.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A second important task in information management aims</a:t>
            </a:r>
            <a:r>
              <a:rPr lang="en-GB" sz="1200" baseline="0" noProof="0" dirty="0"/>
              <a:t> at establishing the connection between the model used in an information system and the real world. In other words it is about establishing the interpretation relationships. This is possible only in indirect ways. Again we have two directions involved in the relationship among models and the real world. First, if we do not yet have a model, we need to observe and analyse the real world and (intellectually) derive models. For example, in the case of temperature modelling we would identify the concepts temperature, location and measurements as key concepts and represent them in a model. More generally conceptually modelling is widely used in the development of business information systems, where business analysts perform requirement analyses in order to determine what are the organizational structures and the processes within a business, and what are the processing needs. On the other hand, given a model we would like to verify whether the model is correct, for example, whether it produces prediction that correspond to reality. In our running example on temperature this could be achieved by comparing temperature values predicted by the model for certain locations with the true values. Evaluating models is both an important task for information retrieval (verifying that the models used are correct) and data mining (verified that newly generated models are correct). We will discuss detailed methods for performing these tasks later in the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Regarding the interaction between an information system</a:t>
            </a:r>
            <a:r>
              <a:rPr lang="en-GB" baseline="0" noProof="0" dirty="0"/>
              <a:t> and the real world, we can consider the interaction with human users as well as direct interaction with the real world environment via sensors and control devices. With respect to data output for human users the visualization of large datasets is becoming increasingly important. With respect to human input a recent development is the use of input from large communities, so-called crowd-sourcing. Direct interactions with the real-world is what is called today the Internet of Things, where computers receive data through sensors and control directly devices. </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Her</a:t>
            </a:r>
            <a:r>
              <a:rPr lang="en-GB" baseline="0" noProof="0" dirty="0"/>
              <a:t>e we summarize the main information management tasks, and of how they interconnect the models, the data and the real world.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useful information.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Traditionally utility of information has been considered implicitly in the design and implementation. But as the awareness of the importance of information is growing, more and more we also see that utility of information, and related factors, such as quality are treated and managed explicitly. For example, data quality in databases is evaluated and monitored nowadays in many cases explicitly. Systems for rating and recommendation, e.g. in social networks, are another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further refine our view on information systems by several aspects. We can add an additional layer that corresponds to the users of the system, and that we call the pragmatic layer as users introduce the dimension of information utility. There exists no well-established notion for this layer. It can be considered as part of knowledge management, but this concepts is much wider, and it is implicitly found in many areas such as evaluation of information systems, data quality management, agent systems, social networks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74</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This does not imply any significant additional problems beyond those we have discussed already, as long as the information system is centralized, i.e. running on one physical node under a single authority. The network just enables</a:t>
            </a:r>
            <a:r>
              <a:rPr lang="en-US" baseline="0" dirty="0"/>
              <a:t> the interaction of a user with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75</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76</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There exists no generally accepted, formal definition of what an information</a:t>
            </a:r>
            <a:r>
              <a:rPr lang="en-US" sz="1200" baseline="0" dirty="0"/>
              <a:t> system is. For sure, information systems are software systems. In addition, one can quite safely state that all information systems represent within a computer system a model of a part of the world. And this model is needed to fulfill some purpose. We base our definition on this </a:t>
            </a:r>
            <a:r>
              <a:rPr lang="en-US" sz="1200" dirty="0"/>
              <a:t>: “An information system is a </a:t>
            </a:r>
            <a:r>
              <a:rPr lang="en-US" sz="1200" b="1" dirty="0"/>
              <a:t>computing system</a:t>
            </a:r>
            <a:r>
              <a:rPr lang="en-US" sz="1200" dirty="0"/>
              <a:t> that manages a representation of a </a:t>
            </a:r>
            <a:r>
              <a:rPr lang="en-US" sz="1200" b="1" dirty="0"/>
              <a:t>model</a:t>
            </a:r>
            <a:r>
              <a:rPr lang="en-US" sz="1200" dirty="0"/>
              <a:t> of (some aspect of) the </a:t>
            </a:r>
            <a:r>
              <a:rPr lang="en-US" sz="1200" b="1" dirty="0"/>
              <a:t>real world </a:t>
            </a:r>
            <a:r>
              <a:rPr lang="en-US" sz="1200" dirty="0"/>
              <a:t>within a (distributed) computer system (for a given </a:t>
            </a:r>
            <a:r>
              <a:rPr lang="en-US" sz="1200" b="1" dirty="0"/>
              <a:t>purpose</a:t>
            </a:r>
            <a:r>
              <a:rPr lang="en-US" sz="1200" dirty="0"/>
              <a:t>)”.</a:t>
            </a:r>
          </a:p>
          <a:p>
            <a:endParaRPr lang="en-US" sz="1200" dirty="0"/>
          </a:p>
          <a:p>
            <a:r>
              <a:rPr lang="en-US" sz="1200" dirty="0"/>
              <a:t>This definition involves a number of concepts that require further explanation:</a:t>
            </a:r>
            <a:endParaRPr lang="en-US" sz="1200" b="1" dirty="0"/>
          </a:p>
          <a:p>
            <a:r>
              <a:rPr lang="en-US" sz="1200" b="1" dirty="0"/>
              <a:t>real world</a:t>
            </a:r>
            <a:r>
              <a:rPr lang="en-US" sz="1200" dirty="0"/>
              <a:t>: The notion of real world refers not necessarily to our physical environment only. It can be anything from abstract concepts (e.g. a legal information system) to technical</a:t>
            </a:r>
            <a:r>
              <a:rPr lang="en-US" sz="1200" baseline="0" dirty="0"/>
              <a:t> systems including </a:t>
            </a:r>
            <a:r>
              <a:rPr lang="en-US" sz="1200" dirty="0"/>
              <a:t>computer system or networks itself (e.g. information systems for network management). </a:t>
            </a:r>
          </a:p>
          <a:p>
            <a:r>
              <a:rPr lang="en-US" sz="1200" b="1" dirty="0"/>
              <a:t>purpose</a:t>
            </a:r>
            <a:r>
              <a:rPr lang="en-US" sz="1200" dirty="0"/>
              <a:t>: every information system has an entity (human, computer) that makes use of it. It does so, in order to perform a certain task related to some aspect of the real world (e.g. making a decision, performing a computation etc.). </a:t>
            </a:r>
          </a:p>
          <a:p>
            <a:r>
              <a:rPr lang="en-US" sz="1200" b="1" dirty="0"/>
              <a:t>aspect</a:t>
            </a:r>
            <a:r>
              <a:rPr lang="en-US" sz="1200" dirty="0"/>
              <a:t>: this implies that there exist many different ways to represent the real world and same aspects of the real world</a:t>
            </a:r>
            <a:r>
              <a:rPr lang="en-US" sz="1200" baseline="0" dirty="0"/>
              <a:t> </a:t>
            </a:r>
            <a:r>
              <a:rPr lang="en-US" sz="1200" dirty="0"/>
              <a:t>in information systems, depending on the purpose.</a:t>
            </a:r>
          </a:p>
          <a:p>
            <a:r>
              <a:rPr lang="en-US" sz="1200" b="1" dirty="0"/>
              <a:t>model</a:t>
            </a:r>
            <a:r>
              <a:rPr lang="en-US" sz="1200" dirty="0"/>
              <a:t>: what a model is and what is its role we will explore in more detail in the</a:t>
            </a:r>
            <a:r>
              <a:rPr lang="en-US" sz="1200" baseline="0" dirty="0"/>
              <a:t> following.</a:t>
            </a:r>
          </a:p>
          <a:p>
            <a:endParaRPr lang="en-US" sz="1200" baseline="0" dirty="0"/>
          </a:p>
          <a:p>
            <a:r>
              <a:rPr lang="en-US" sz="1200" dirty="0"/>
              <a:t>Compare to </a:t>
            </a:r>
            <a:r>
              <a:rPr lang="en-US" sz="1200" dirty="0" err="1"/>
              <a:t>WikiPedia</a:t>
            </a:r>
            <a:endParaRPr lang="en-US" sz="1200" dirty="0"/>
          </a:p>
          <a:p>
            <a:r>
              <a:rPr lang="en-US" sz="1200" dirty="0"/>
              <a:t>Information systems can be defined as an </a:t>
            </a:r>
          </a:p>
          <a:p>
            <a:pPr marL="571500" indent="-571500">
              <a:buFont typeface="Arial" panose="020B0604020202020204" pitchFamily="34" charset="0"/>
              <a:buChar char="•"/>
            </a:pPr>
            <a:r>
              <a:rPr lang="en-US" sz="1200" dirty="0"/>
              <a:t>integration of components for collection, storage and processing of data (-&gt; software) </a:t>
            </a:r>
          </a:p>
          <a:p>
            <a:pPr marL="571500" indent="-571500">
              <a:buFont typeface="Arial" panose="020B0604020202020204" pitchFamily="34" charset="0"/>
              <a:buChar char="•"/>
            </a:pPr>
            <a:r>
              <a:rPr lang="en-US" sz="1200" dirty="0"/>
              <a:t>of which the data is used to provide information (-&gt; model), </a:t>
            </a:r>
          </a:p>
          <a:p>
            <a:pPr marL="571500" indent="-571500">
              <a:buFont typeface="Arial" panose="020B0604020202020204" pitchFamily="34" charset="0"/>
              <a:buChar char="•"/>
            </a:pPr>
            <a:r>
              <a:rPr lang="en-US" sz="1200" dirty="0"/>
              <a:t>contribute to knowledge that facilitate decision making (-&gt; purpose).</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120356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77</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have to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79</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a:t>We are living in the age</a:t>
            </a:r>
            <a:r>
              <a:rPr lang="en-US" baseline="0"/>
              <a:t> of Big Data. More and more data is being produced, data is becoming more easily and directly accessible, data intermediaries are disappearing and users obtain direct access to data sources (disintermediation). The question is whether we have automatically more information. This is not clear. If the data cannot be properly interpreted and used by the data consumer, thus if the data supply does not match the data demand, the utility of the data remains limited. More data does not imply more information! The data needs to be made available according to a model that is useful for the data consumer. And this model might be largely different from the model used by the data producer. In fact, the data consumer might even not be able to understand that model. </a:t>
            </a:r>
            <a:r>
              <a:rPr lang="en-US"/>
              <a:t>This is what is called information starvation. </a:t>
            </a:r>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80</a:t>
            </a:fld>
            <a:endParaRPr lang="en-US"/>
          </a:p>
        </p:txBody>
      </p:sp>
    </p:spTree>
    <p:extLst>
      <p:ext uri="{BB962C8B-B14F-4D97-AF65-F5344CB8AC3E}">
        <p14:creationId xmlns:p14="http://schemas.microsoft.com/office/powerpoint/2010/main" val="3347081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a:bodyPr>
          <a:lstStyle/>
          <a:p>
            <a:pPr defTabSz="981061">
              <a:defRPr/>
            </a:pPr>
            <a:r>
              <a:rPr lang="en-US" dirty="0"/>
              <a:t>This figure illustrates the problem of information</a:t>
            </a:r>
            <a:r>
              <a:rPr lang="en-US" baseline="0" dirty="0"/>
              <a:t> starvation</a:t>
            </a:r>
            <a:r>
              <a:rPr lang="en-US" dirty="0"/>
              <a:t>: there exist many information systems supplying data, but each having their own view on the world,</a:t>
            </a:r>
            <a:r>
              <a:rPr lang="en-US" baseline="0" dirty="0"/>
              <a:t> </a:t>
            </a:r>
            <a:r>
              <a:rPr lang="en-US" dirty="0"/>
              <a:t>which does not necessarily match the needs or understanding </a:t>
            </a:r>
            <a:r>
              <a:rPr lang="en-US" baseline="0" dirty="0"/>
              <a:t>of a specific consumer</a:t>
            </a:r>
            <a:r>
              <a:rPr lang="en-US" dirty="0"/>
              <a:t>. Every information</a:t>
            </a:r>
            <a:r>
              <a:rPr lang="en-US" baseline="0" dirty="0"/>
              <a:t> system is interpreting its model differently with respect to the real world and relating to different views on the real world. Though there exists some relationships among all these views on the real world (let’s denote it as R), and it surely implies some relationship R’ among the different models used in the different information systems, the consumers of the information cannot easily understand the relationship R, and thus can also not easily relate their models to the models of others via the relationship R’.  </a:t>
            </a:r>
            <a:r>
              <a:rPr lang="en-US" dirty="0"/>
              <a:t>From the viewpoint of the data providers, introducing R’ introduces a new interpretation of their data with respect to the model used by the data consumer.</a:t>
            </a:r>
            <a:endParaRPr lang="fr-CH"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505545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proper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83</a:t>
            </a:fld>
            <a:endParaRPr lang="en-US"/>
          </a:p>
        </p:txBody>
      </p:sp>
    </p:spTree>
    <p:extLst>
      <p:ext uri="{BB962C8B-B14F-4D97-AF65-F5344CB8AC3E}">
        <p14:creationId xmlns:p14="http://schemas.microsoft.com/office/powerpoint/2010/main" val="2295268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To complete the picture we have also to mention that heterogeneity among information systems cannot only occur due to the fact that the same real world aspects are modelled differently,</a:t>
            </a:r>
            <a:r>
              <a:rPr lang="en-GB" sz="1200" baseline="0" noProof="0" dirty="0"/>
              <a:t> but also due to the simple problem of using different underlying data models to represent the chosen model. In that case we are talking of </a:t>
            </a:r>
            <a:r>
              <a:rPr lang="en-GB" sz="1200" b="1" baseline="0" noProof="0" dirty="0"/>
              <a:t>syntactic heterogeneity</a:t>
            </a:r>
            <a:r>
              <a:rPr lang="en-GB" sz="1200" baseline="0" noProof="0" dirty="0"/>
              <a:t>. </a:t>
            </a:r>
            <a:r>
              <a:rPr lang="en-GB" sz="1200" noProof="0" dirty="0"/>
              <a:t>For overcoming syntactic heterogeneity</a:t>
            </a:r>
            <a:r>
              <a:rPr lang="en-GB" sz="1200" baseline="0" noProof="0" dirty="0"/>
              <a:t> mappings among different data models are needed. This problem is somewhat simpler than solving semantic heterogeneity, since the relationship among different data models can be treated completely within a formal context, but it is nevertheless not completely trivial, as different data models offer different data structures to store the same data and transformations might be algorithmically complex. The problem has been studied in different contexts including:</a:t>
            </a:r>
          </a:p>
          <a:p>
            <a:pPr marL="171450" indent="-171450">
              <a:buFontTx/>
              <a:buChar char="-"/>
            </a:pPr>
            <a:r>
              <a:rPr lang="en-GB" sz="1200" baseline="0" noProof="0" dirty="0"/>
              <a:t>Storage of programming language objects (e.g. Java) in database systems (e.g. relational)</a:t>
            </a:r>
          </a:p>
          <a:p>
            <a:pPr marL="171450" indent="-171450">
              <a:buFontTx/>
              <a:buChar char="-"/>
            </a:pPr>
            <a:r>
              <a:rPr lang="en-GB" sz="1200" baseline="0" noProof="0" dirty="0"/>
              <a:t>Integrating data from different types of data management systems, using different data modelling formalisms (e.g. relational, hierarchical, XML)</a:t>
            </a:r>
          </a:p>
          <a:p>
            <a:pPr marL="171450" indent="-171450">
              <a:buFontTx/>
              <a:buChar char="-"/>
            </a:pPr>
            <a:r>
              <a:rPr lang="en-GB" sz="1200" baseline="0" noProof="0" dirty="0"/>
              <a:t>Storing different types of data (e.g. XML, graphs, arrays) in generic databases management systems (e.g. relational)</a:t>
            </a:r>
          </a:p>
          <a:p>
            <a:pPr marL="171450" indent="-171450">
              <a:buFontTx/>
              <a:buChar char="-"/>
            </a:pPr>
            <a:r>
              <a:rPr lang="en-GB" sz="1200" baseline="0" noProof="0" dirty="0"/>
              <a:t>Exchanging data from database systems (e.g. relational) through document formats (e.g. XML)</a:t>
            </a:r>
          </a:p>
          <a:p>
            <a:pPr marL="171450" indent="-171450">
              <a:buFontTx/>
              <a:buChar char="-"/>
            </a:pPr>
            <a:r>
              <a:rPr lang="en-GB" sz="1200" baseline="0" noProof="0" dirty="0"/>
              <a:t>Representing graph-oriented models (e.g. RDF) as documents (e.g. XML)</a:t>
            </a:r>
          </a:p>
          <a:p>
            <a:endParaRPr lang="en-GB" sz="1200"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84</a:t>
            </a:fld>
            <a:endParaRPr lang="en-US"/>
          </a:p>
        </p:txBody>
      </p:sp>
    </p:spTree>
    <p:extLst>
      <p:ext uri="{BB962C8B-B14F-4D97-AF65-F5344CB8AC3E}">
        <p14:creationId xmlns:p14="http://schemas.microsoft.com/office/powerpoint/2010/main" val="1203922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Semantic and syntactic interoperability</a:t>
            </a:r>
            <a:r>
              <a:rPr lang="en-GB" baseline="0" noProof="0" dirty="0"/>
              <a:t> are two additional tasks in information management that we can add to our global picture.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85</a:t>
            </a:fld>
            <a:endParaRPr lang="en-US"/>
          </a:p>
        </p:txBody>
      </p:sp>
    </p:spTree>
    <p:extLst>
      <p:ext uri="{BB962C8B-B14F-4D97-AF65-F5344CB8AC3E}">
        <p14:creationId xmlns:p14="http://schemas.microsoft.com/office/powerpoint/2010/main" val="969301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an setting where</a:t>
            </a:r>
            <a:r>
              <a:rPr lang="en-GB" baseline="0" noProof="0" dirty="0"/>
              <a:t> different autonomous users exchange information issues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incite us to certain behaviours. When providing information to another user a different problem needs to be considered. Can we trust the other user to use the information correctly, or will he use it in ways that could be damaging to us. This is the privacy problem, and it is receiving in the information society huge attention. The two problems of information trust and privacy are also linked to each other. The more quality information we reveal the more trust we may expect, but the more we also put out privacy in danger.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86</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One way</a:t>
            </a:r>
            <a:r>
              <a:rPr lang="en-US" baseline="0" dirty="0"/>
              <a:t> to evaluate the quality of information, and thus the level of trust we can have in a user providing information, is to share recommendations with other users on how they perceive the quality of this information. This is what, in principle, Google has been doing by introducing </a:t>
            </a:r>
            <a:r>
              <a:rPr lang="en-US" baseline="0" dirty="0" err="1"/>
              <a:t>Pagerank</a:t>
            </a:r>
            <a:r>
              <a:rPr lang="en-US" baseline="0" dirty="0"/>
              <a:t>, a method to assess the quality of a Web page by considering the Web links that point to that Web page. The underlying idea is that the more Web pages refer to one page, the more trustworthy it is and at the same time also to consider the trustworthiness of the recommender itself.</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87</a:t>
            </a:fld>
            <a:endParaRPr lang="en-US"/>
          </a:p>
        </p:txBody>
      </p:sp>
    </p:spTree>
    <p:extLst>
      <p:ext uri="{BB962C8B-B14F-4D97-AF65-F5344CB8AC3E}">
        <p14:creationId xmlns:p14="http://schemas.microsoft.com/office/powerpoint/2010/main" val="30822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100" dirty="0"/>
              <a:t>We</a:t>
            </a:r>
            <a:r>
              <a:rPr lang="en-GB" sz="1100" baseline="0" dirty="0"/>
              <a:t> can identify broadly three types of real-world aspects that are captured by information systems:</a:t>
            </a:r>
          </a:p>
          <a:p>
            <a:pPr marL="228600" indent="-228600">
              <a:buAutoNum type="arabicPeriod"/>
            </a:pPr>
            <a:r>
              <a:rPr lang="en-GB" sz="1100" baseline="0" dirty="0"/>
              <a:t>Physical phenomena: these information systems measure the environment and create models of physical phenomena. Typical examples are meteorological information systems, or geo-information systems.</a:t>
            </a:r>
          </a:p>
          <a:p>
            <a:pPr marL="228600" indent="-228600">
              <a:buAutoNum type="arabicPeriod"/>
            </a:pPr>
            <a:r>
              <a:rPr lang="en-GB" sz="1100" baseline="0" dirty="0"/>
              <a:t>Social organization: these information systems capture the roles, relationships, activities etc. in social organizations, such as businesses and institutions. This type of information systems is probably the earliest one that had wide-spread use, for applications such as finance, logistics etc.</a:t>
            </a:r>
          </a:p>
          <a:p>
            <a:pPr marL="228600" indent="-228600">
              <a:buAutoNum type="arabicPeriod"/>
            </a:pPr>
            <a:r>
              <a:rPr lang="en-GB" sz="1100" baseline="0" dirty="0"/>
              <a:t>Human thought: these information systems model human thought and reasoning processes. They enable to capture the meaning of text and other media, assess the importance and quality of information, but also model human traits such as sentiments or opinions. Information retrieval systems, of which web search engines are a specific example, are the typical representative of this class of systems.</a:t>
            </a:r>
            <a:endParaRPr lang="en-GB" sz="1100" dirty="0"/>
          </a:p>
          <a:p>
            <a:endParaRPr lang="en-GB" sz="1100" dirty="0"/>
          </a:p>
          <a:p>
            <a:r>
              <a:rPr lang="en-GB" sz="1100" dirty="0"/>
              <a:t>Broadly information system represent physical phenomena, the social </a:t>
            </a:r>
            <a:r>
              <a:rPr lang="en-GB" sz="1100" noProof="0" dirty="0"/>
              <a:t>organization</a:t>
            </a:r>
            <a:r>
              <a:rPr lang="en-GB" sz="1100" baseline="0" dirty="0"/>
              <a:t> of humans and the result of human thought processes.</a:t>
            </a:r>
          </a:p>
          <a:p>
            <a:endParaRPr lang="en-GB" sz="1100" baseline="0" dirty="0"/>
          </a:p>
          <a:p>
            <a:r>
              <a:rPr lang="en-GB" sz="1100" b="1" i="1" baseline="0" dirty="0"/>
              <a:t>Exercise</a:t>
            </a:r>
            <a:r>
              <a:rPr lang="en-GB" sz="1100" baseline="0" dirty="0"/>
              <a:t>: Classify common information systems according to these categories? Identify the </a:t>
            </a:r>
            <a:r>
              <a:rPr lang="en-GB" sz="1100" b="1" baseline="0" dirty="0"/>
              <a:t>purpose</a:t>
            </a:r>
            <a:r>
              <a:rPr lang="en-GB" sz="1100" baseline="0" dirty="0"/>
              <a:t> for which these different information systems are used.</a:t>
            </a:r>
          </a:p>
          <a:p>
            <a:endParaRPr lang="fr-FR" sz="11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80193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One way to evaluate trust is to analyse earlier behaviours of users. This is,</a:t>
            </a:r>
            <a:r>
              <a:rPr lang="en-GB" baseline="0" noProof="0" dirty="0"/>
              <a:t> for example, widely used in ecommerce sites, where users can provide ratings for vendors. The underlying assumption is, that if vendors have behaved well in the past they will also do so in the future. From a vendors perspective such ratings of course foster honest behaviour, as negative ratings would affect the future business. Evaluating trust on such histories of behaviours, is called reputation-based trust, where the reputation is based on or corresponds to the data gathered about a user.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88</a:t>
            </a:fld>
            <a:endParaRPr lang="en-US"/>
          </a:p>
        </p:txBody>
      </p:sp>
    </p:spTree>
    <p:extLst>
      <p:ext uri="{BB962C8B-B14F-4D97-AF65-F5344CB8AC3E}">
        <p14:creationId xmlns:p14="http://schemas.microsoft.com/office/powerpoint/2010/main" val="3166981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baseline="0" dirty="0"/>
              <a:t>In order to deal with privacy, methods such as obfuscation are use to provide sufficient information to obtain a useful service, but not so much that sharing the information may be harmful.  Here we illustrate different methods that could be used to obfuscate the location that is reported, e.g. when using a mobile service. Other methods to protect privacy include access control and data </a:t>
            </a:r>
            <a:r>
              <a:rPr lang="en-US" baseline="0" dirty="0" err="1"/>
              <a:t>anonymization</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89</a:t>
            </a:fld>
            <a:endParaRPr lang="en-US"/>
          </a:p>
        </p:txBody>
      </p:sp>
    </p:spTree>
    <p:extLst>
      <p:ext uri="{BB962C8B-B14F-4D97-AF65-F5344CB8AC3E}">
        <p14:creationId xmlns:p14="http://schemas.microsoft.com/office/powerpoint/2010/main" val="2122567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90</a:t>
            </a:fld>
            <a:endParaRPr lang="en-US"/>
          </a:p>
        </p:txBody>
      </p:sp>
    </p:spTree>
    <p:extLst>
      <p:ext uri="{BB962C8B-B14F-4D97-AF65-F5344CB8AC3E}">
        <p14:creationId xmlns:p14="http://schemas.microsoft.com/office/powerpoint/2010/main" val="353937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92</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fr-CH" sz="900" dirty="0"/>
              <a:t>Information</a:t>
            </a:r>
            <a:r>
              <a:rPr lang="fr-CH" sz="900" baseline="0" dirty="0"/>
              <a:t> systems use models to represent some aspect of reality. But what is a model? The answer is simple: a</a:t>
            </a:r>
            <a:r>
              <a:rPr lang="fr-CH" sz="900" dirty="0"/>
              <a:t>ny (mathematical) structure can serve as a model.</a:t>
            </a:r>
          </a:p>
          <a:p>
            <a:endParaRPr lang="fr-CH" sz="900" dirty="0"/>
          </a:p>
          <a:p>
            <a:r>
              <a:rPr lang="fr-CH" sz="900" dirty="0"/>
              <a:t>A mathematical structure consists of constants, functions and axioms.</a:t>
            </a:r>
            <a:r>
              <a:rPr lang="fr-CH" sz="900" baseline="0" dirty="0"/>
              <a:t> The constants are used to give names to things (indeed everyTHING can receive a name – and a central task of information systems is to provide names, respectively identifiers, to real world objects), the functions to provide properties of these things, and the axioms provide rules or constraints that state which properties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 order logics is used for</a:t>
            </a:r>
            <a:r>
              <a:rPr lang="en-US" sz="900" kern="1200" baseline="0" dirty="0">
                <a:solidFill>
                  <a:schemeClr val="tx1"/>
                </a:solidFill>
                <a:latin typeface="Arial" charset="0"/>
                <a:ea typeface="+mn-ea"/>
                <a:cs typeface="+mn-cs"/>
              </a:rPr>
              <a:t> </a:t>
            </a:r>
            <a:r>
              <a:rPr lang="en-US" sz="900" baseline="0" dirty="0"/>
              <a:t>information systems as very generic approach. Models based on first order logic allow the to represent the important entities, their relationships and properties of the real world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a:t>
            </a:r>
            <a:r>
              <a:rPr lang="en-US" sz="900" baseline="0" dirty="0">
                <a:ea typeface="+mn-ea"/>
                <a:cs typeface="+mn-cs"/>
              </a:rPr>
              <a:t> models</a:t>
            </a:r>
            <a:r>
              <a:rPr lang="en-US" sz="900" dirty="0">
                <a:ea typeface="+mn-ea"/>
                <a:cs typeface="+mn-cs"/>
              </a:rPr>
              <a:t>, </a:t>
            </a:r>
            <a:r>
              <a:rPr lang="en-US" sz="900" kern="1200" dirty="0">
                <a:solidFill>
                  <a:schemeClr val="tx1"/>
                </a:solidFill>
                <a:latin typeface="Arial" charset="0"/>
                <a:ea typeface="+mn-ea"/>
                <a:cs typeface="+mn-cs"/>
              </a:rPr>
              <a:t>vector spaces, probabilistic models, differential equations, simulation programs etc.</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a:p>
            <a:r>
              <a:rPr lang="en-US" sz="900" baseline="0" dirty="0"/>
              <a:t>Here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have been developed to capture the structure and dynamics of business processes, also called workflows.</a:t>
            </a:r>
          </a:p>
          <a:p>
            <a:pPr marL="0" indent="0">
              <a:buFont typeface="Arial"/>
              <a:buNone/>
            </a:pPr>
            <a:r>
              <a:rPr lang="en-US" sz="900" baseline="0" dirty="0"/>
              <a:t>Some you have already encountered in courses on data management or software engineering, the use of some others we will demonstrate later in this course.</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For our three running examples we can provide</a:t>
            </a:r>
            <a:r>
              <a:rPr lang="en-GB" baseline="0" noProof="0" dirty="0"/>
              <a:t> concrete instances of possible models. A temperature map we can model, for example, as a two-dimensional matrix. An organizational structure is best captured using relationships among entities, whereas documents can be modelled by their degree of similarity.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1" i="1" baseline="0" noProof="0" dirty="0"/>
              <a:t>Exercise</a:t>
            </a:r>
            <a:r>
              <a:rPr lang="en-GB" baseline="0" noProof="0" dirty="0"/>
              <a:t>: determine for each of the examples which type of mathematical structure is being used.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686579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When building a model of the real world</a:t>
            </a:r>
            <a:r>
              <a:rPr lang="en-GB" baseline="0" noProof="0" dirty="0"/>
              <a:t> in an information system, a natural question to ask is of how we can know that the model is indeed a model of the real world. In an abstract sense the answer to this question is very simple: we have to provide an interpretation function, that maps every constant of the model to some real world object, and the functions in the model preserve all relationships that occur in the real-world. Such an (interpretation) function is also called a </a:t>
            </a:r>
            <a:r>
              <a:rPr lang="en-GB" baseline="0" noProof="0" dirty="0" err="1"/>
              <a:t>homomorphic</a:t>
            </a:r>
            <a:r>
              <a:rPr lang="en-GB" baseline="0" noProof="0" dirty="0"/>
              <a:t> function (a function that preserves the “form”).</a:t>
            </a:r>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verify functions</a:t>
            </a:r>
            <a:r>
              <a:rPr lang="en-GB" sz="1200" baseline="0" noProof="0" dirty="0"/>
              <a:t> in the real world (e.g. whether two people are married), indirect methods are required that help to verify, or at least make plausible, that a model represents correctly the real world.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at least </a:t>
            </a:r>
            <a:r>
              <a:rPr lang="en-GB" sz="1200" baseline="0" noProof="0" dirty="0" err="1"/>
              <a:t>mimick</a:t>
            </a:r>
            <a:r>
              <a:rPr lang="en-GB" sz="1200" baseline="0" noProof="0" dirty="0"/>
              <a:t>,  the human reasoning processes. For traditional business information systems, it is the profession of business analysts that translates real world requirements and organizational structures into models for information systems. 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305058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tiff"/></Relationships>
</file>

<file path=ppt/slides/_rels/slide12.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0.png"/><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6.png"/><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Introduction: </a:t>
            </a:r>
            <a:br>
              <a:rPr lang="en-US" dirty="0"/>
            </a:br>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2"/>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3"/>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4"/>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5"/>
            <a:stretch>
              <a:fillRect/>
            </a:stretch>
          </p:blipFill>
          <p:spPr>
            <a:xfrm>
              <a:off x="8353878" y="3027827"/>
              <a:ext cx="1384300" cy="1460500"/>
            </a:xfrm>
            <a:prstGeom prst="rect">
              <a:avLst/>
            </a:prstGeom>
          </p:spPr>
        </p:pic>
      </p:gr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546356" y="2503735"/>
            <a:ext cx="3622100" cy="4762308"/>
            <a:chOff x="560739" y="1933564"/>
            <a:chExt cx="3717457" cy="4887682"/>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2"/>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143699" y="6082582"/>
              <a:ext cx="2926507" cy="738664"/>
            </a:xfrm>
            <a:prstGeom prst="rect">
              <a:avLst/>
            </a:prstGeom>
            <a:noFill/>
          </p:spPr>
          <p:txBody>
            <a:bodyPr wrap="none" rtlCol="0">
              <a:spAutoFit/>
            </a:bodyPr>
            <a:lstStyle/>
            <a:p>
              <a:r>
                <a:rPr lang="en-US" sz="1364" dirty="0">
                  <a:latin typeface="Calibri" panose="020F0502020204030204" pitchFamily="34" charset="0"/>
                  <a:cs typeface="Calibri" panose="020F0502020204030204" pitchFamily="34" charset="0"/>
                </a:rPr>
                <a:t>Data = signal received</a:t>
              </a:r>
            </a:p>
            <a:p>
              <a:r>
                <a:rPr lang="en-US" sz="1364" dirty="0">
                  <a:latin typeface="Calibri" panose="020F0502020204030204" pitchFamily="34" charset="0"/>
                  <a:cs typeface="Calibri" panose="020F0502020204030204" pitchFamily="34" charset="0"/>
                </a:rPr>
                <a:t>Information = understanding of signal</a:t>
              </a:r>
            </a:p>
            <a:p>
              <a:r>
                <a:rPr lang="en-US" sz="1364"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486353" y="2505685"/>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8"/>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213246" y="3258134"/>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9"/>
            <a:stretch>
              <a:fillRect/>
            </a:stretch>
          </p:blipFill>
          <p:spPr>
            <a:xfrm>
              <a:off x="8353878" y="3027827"/>
              <a:ext cx="1384300" cy="1460500"/>
            </a:xfrm>
            <a:prstGeom prst="rect">
              <a:avLst/>
            </a:prstGeom>
          </p:spPr>
        </p:pic>
      </p:gr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Technology</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2"/>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8"/>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9"/>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Information technology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dirty="0"/>
              <a:t>An information system is a </a:t>
            </a:r>
            <a:r>
              <a:rPr lang="en-US" b="1" dirty="0"/>
              <a:t>computing system</a:t>
            </a:r>
            <a:r>
              <a:rPr lang="en-US" dirty="0"/>
              <a:t> managing </a:t>
            </a:r>
            <a:r>
              <a:rPr lang="en-US" b="1" dirty="0"/>
              <a:t>data</a:t>
            </a:r>
            <a:r>
              <a:rPr lang="en-US" dirty="0"/>
              <a:t> </a:t>
            </a:r>
            <a:r>
              <a:rPr lang="en-US" u="sng" dirty="0"/>
              <a:t>representing</a:t>
            </a:r>
            <a:r>
              <a:rPr lang="en-US" dirty="0"/>
              <a:t> a </a:t>
            </a:r>
            <a:r>
              <a:rPr lang="en-US" b="1" dirty="0"/>
              <a:t>model</a:t>
            </a:r>
            <a:r>
              <a:rPr lang="en-US" dirty="0"/>
              <a:t> of some aspect of the </a:t>
            </a:r>
            <a:r>
              <a:rPr lang="en-US" b="1" dirty="0"/>
              <a:t>real world </a:t>
            </a:r>
            <a:r>
              <a:rPr lang="en-US" dirty="0"/>
              <a:t>for a given </a:t>
            </a:r>
            <a:r>
              <a:rPr lang="en-US" b="1" dirty="0"/>
              <a:t>task</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42880" y="4043989"/>
            <a:ext cx="3835464" cy="3410212"/>
          </a:xfrm>
          <a:prstGeom prst="rect">
            <a:avLst/>
          </a:prstGeom>
        </p:spPr>
      </p:pic>
      <p:pic>
        <p:nvPicPr>
          <p:cNvPr id="8" name="Picture 8" descr="TR00034_[1]"/>
          <p:cNvPicPr>
            <a:picLocks noChangeAspect="1" noChangeArrowheads="1"/>
          </p:cNvPicPr>
          <p:nvPr/>
        </p:nvPicPr>
        <p:blipFill>
          <a:blip r:embed="rId4" cstate="print"/>
          <a:srcRect/>
          <a:stretch>
            <a:fillRect/>
          </a:stretch>
        </p:blipFill>
        <p:spPr bwMode="auto">
          <a:xfrm flipH="1">
            <a:off x="6968659" y="4625676"/>
            <a:ext cx="2245923" cy="2246294"/>
          </a:xfrm>
          <a:prstGeom prst="rect">
            <a:avLst/>
          </a:prstGeom>
          <a:noFill/>
          <a:ln w="9525">
            <a:noFill/>
            <a:miter lim="800000"/>
            <a:headEnd/>
            <a:tailEnd/>
          </a:ln>
        </p:spPr>
      </p:pic>
      <p:sp>
        <p:nvSpPr>
          <p:cNvPr id="9" name="AutoShape 9"/>
          <p:cNvSpPr>
            <a:spLocks noChangeArrowheads="1"/>
          </p:cNvSpPr>
          <p:nvPr/>
        </p:nvSpPr>
        <p:spPr bwMode="auto">
          <a:xfrm>
            <a:off x="5378344" y="5208451"/>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Text Box 5"/>
          <p:cNvSpPr txBox="1">
            <a:spLocks noChangeArrowheads="1"/>
          </p:cNvSpPr>
          <p:nvPr/>
        </p:nvSpPr>
        <p:spPr bwMode="auto">
          <a:xfrm>
            <a:off x="2665456" y="4958923"/>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97946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of the Real World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9" name="Rectangle 8"/>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0"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8933164" y="4626220"/>
            <a:ext cx="2292069" cy="1960127"/>
          </a:xfrm>
          <a:prstGeom prst="rect">
            <a:avLst/>
          </a:prstGeom>
        </p:spPr>
      </p:pic>
      <p:sp>
        <p:nvSpPr>
          <p:cNvPr id="12" name="Rectangle 11"/>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3"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4" name="Picture 13"/>
          <p:cNvPicPr>
            <a:picLocks noChangeAspect="1"/>
          </p:cNvPicPr>
          <p:nvPr/>
        </p:nvPicPr>
        <p:blipFill>
          <a:blip r:embed="rId6"/>
          <a:stretch>
            <a:fillRect/>
          </a:stretch>
        </p:blipFill>
        <p:spPr>
          <a:xfrm>
            <a:off x="8839616" y="467424"/>
            <a:ext cx="2352780" cy="2091919"/>
          </a:xfrm>
          <a:prstGeom prst="rect">
            <a:avLst/>
          </a:prstGeom>
        </p:spPr>
      </p:pic>
      <p:sp>
        <p:nvSpPr>
          <p:cNvPr id="15" name="Rectangle 14"/>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6"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7" name="Text Box 5"/>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45654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 </a:t>
            </a:r>
            <a:r>
              <a:rPr lang="fr-FR" dirty="0" err="1"/>
              <a:t>Mathematical</a:t>
            </a:r>
            <a:r>
              <a:rPr lang="fr-FR" dirty="0"/>
              <a:t> </a:t>
            </a:r>
            <a:r>
              <a:rPr lang="fr-FR" dirty="0" err="1"/>
              <a:t>Models</a:t>
            </a:r>
            <a:endParaRPr lang="fr-FR" dirty="0"/>
          </a:p>
        </p:txBody>
      </p:sp>
      <p:sp>
        <p:nvSpPr>
          <p:cNvPr id="3" name="Content Placeholder 2"/>
          <p:cNvSpPr>
            <a:spLocks noGrp="1"/>
          </p:cNvSpPr>
          <p:nvPr>
            <p:ph idx="1"/>
          </p:nvPr>
        </p:nvSpPr>
        <p:spPr/>
        <p:txBody>
          <a:bodyPr/>
          <a:lstStyle/>
          <a:p>
            <a:r>
              <a:rPr lang="en-US" sz="3600" dirty="0"/>
              <a:t>A </a:t>
            </a:r>
            <a:r>
              <a:rPr lang="en-US" sz="3600" b="1" dirty="0"/>
              <a:t>mathematical model </a:t>
            </a:r>
            <a:r>
              <a:rPr lang="en-US" sz="3600" dirty="0"/>
              <a:t>is a representation of a system using mathematical concepts and language</a:t>
            </a:r>
          </a:p>
          <a:p>
            <a:r>
              <a:rPr lang="en-US" sz="3600" dirty="0"/>
              <a:t>A </a:t>
            </a:r>
            <a:r>
              <a:rPr lang="en-US" sz="3600" b="1" dirty="0"/>
              <a:t>mathematical</a:t>
            </a:r>
            <a:r>
              <a:rPr lang="en-US" sz="3600" dirty="0"/>
              <a:t> </a:t>
            </a:r>
            <a:r>
              <a:rPr lang="en-US" sz="3600" b="1" dirty="0"/>
              <a:t>model</a:t>
            </a:r>
            <a:r>
              <a:rPr lang="en-US" sz="3600" dirty="0"/>
              <a:t> consists of a set of</a:t>
            </a:r>
          </a:p>
          <a:p>
            <a:pPr lvl="1"/>
            <a:r>
              <a:rPr lang="en-US" sz="3200" b="1" dirty="0"/>
              <a:t>Elements </a:t>
            </a:r>
            <a:r>
              <a:rPr lang="en-US" sz="3200" dirty="0"/>
              <a:t>(or constants/identifiers)</a:t>
            </a:r>
          </a:p>
          <a:p>
            <a:pPr lvl="1"/>
            <a:r>
              <a:rPr lang="en-US" sz="3200" b="1" dirty="0"/>
              <a:t>Functions</a:t>
            </a:r>
            <a:r>
              <a:rPr lang="en-US" sz="3200" dirty="0"/>
              <a:t> (or relations)</a:t>
            </a:r>
          </a:p>
          <a:p>
            <a:pPr lvl="1"/>
            <a:r>
              <a:rPr lang="en-US" sz="3200" b="1" dirty="0"/>
              <a:t>Axioms</a:t>
            </a:r>
            <a:r>
              <a:rPr lang="en-US" sz="3200" dirty="0"/>
              <a:t> (or constraints)</a:t>
            </a:r>
          </a:p>
          <a:p>
            <a:r>
              <a:rPr lang="en-US" sz="3600" dirty="0"/>
              <a:t>The set of elements and </a:t>
            </a:r>
            <a:br>
              <a:rPr lang="en-US" sz="3600" dirty="0"/>
            </a:br>
            <a:r>
              <a:rPr lang="en-US" sz="3600" dirty="0"/>
              <a:t>functions must be consistent </a:t>
            </a:r>
            <a:br>
              <a:rPr lang="en-US" sz="3600" dirty="0"/>
            </a:br>
            <a:r>
              <a:rPr lang="en-US" sz="3600" dirty="0"/>
              <a:t>with the axioms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23807" y="4104828"/>
            <a:ext cx="4050433" cy="3037825"/>
          </a:xfrm>
          <a:prstGeom prst="rect">
            <a:avLst/>
          </a:prstGeom>
        </p:spPr>
      </p:pic>
    </p:spTree>
    <p:extLst>
      <p:ext uri="{BB962C8B-B14F-4D97-AF65-F5344CB8AC3E}">
        <p14:creationId xmlns:p14="http://schemas.microsoft.com/office/powerpoint/2010/main" val="383158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Examples</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sp>
        <p:nvSpPr>
          <p:cNvPr id="7" name="Rectangle 6"/>
          <p:cNvSpPr/>
          <p:nvPr/>
        </p:nvSpPr>
        <p:spPr>
          <a:xfrm>
            <a:off x="51573" y="4965238"/>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8"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Rectangle 9"/>
          <p:cNvSpPr/>
          <p:nvPr/>
        </p:nvSpPr>
        <p:spPr>
          <a:xfrm>
            <a:off x="8196521" y="6913286"/>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1" name="AutoShape 9"/>
          <p:cNvSpPr>
            <a:spLocks noChangeArrowheads="1"/>
          </p:cNvSpPr>
          <p:nvPr/>
        </p:nvSpPr>
        <p:spPr bwMode="auto">
          <a:xfrm rot="2041929">
            <a:off x="6431327" y="484234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3" name="Rectangle 12"/>
          <p:cNvSpPr/>
          <p:nvPr/>
        </p:nvSpPr>
        <p:spPr>
          <a:xfrm>
            <a:off x="8196521" y="3173798"/>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4" name="AutoShape 9"/>
          <p:cNvSpPr>
            <a:spLocks noChangeArrowheads="1"/>
          </p:cNvSpPr>
          <p:nvPr/>
        </p:nvSpPr>
        <p:spPr bwMode="auto">
          <a:xfrm rot="19523881">
            <a:off x="6313060" y="2211170"/>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mc:AlternateContent xmlns:mc="http://schemas.openxmlformats.org/markup-compatibility/2006" xmlns:a14="http://schemas.microsoft.com/office/drawing/2010/main">
        <mc:Choice Requires="a14">
          <p:sp>
            <p:nvSpPr>
              <p:cNvPr id="15" name="Rectangle 14"/>
              <p:cNvSpPr/>
              <p:nvPr/>
            </p:nvSpPr>
            <p:spPr bwMode="auto">
              <a:xfrm>
                <a:off x="233210" y="1881415"/>
                <a:ext cx="3087081"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coordinate</a:t>
                </a:r>
                <a:r>
                  <a:rPr lang="fr-FR" sz="2200" dirty="0">
                    <a:latin typeface="Calibri" charset="0"/>
                    <a:ea typeface="Calibri" charset="0"/>
                    <a:cs typeface="Calibri" charset="0"/>
                  </a:rPr>
                  <a:t> values, </a:t>
                </a:r>
                <a:r>
                  <a:rPr lang="fr-FR" sz="2200" dirty="0" err="1">
                    <a:latin typeface="Calibri" charset="0"/>
                    <a:ea typeface="Calibri" charset="0"/>
                    <a:cs typeface="Calibri" charset="0"/>
                  </a:rPr>
                  <a:t>temperature</a:t>
                </a:r>
                <a:r>
                  <a:rPr lang="fr-FR" sz="2200" dirty="0">
                    <a:latin typeface="Calibri" charset="0"/>
                    <a:ea typeface="Calibri" charset="0"/>
                    <a:cs typeface="Calibri" charset="0"/>
                  </a:rPr>
                  <a:t> values</a:t>
                </a:r>
              </a:p>
              <a:p>
                <a:pPr marL="0" lvl="1" algn="l"/>
                <a:endParaRPr lang="fr-FR" sz="2200" dirty="0">
                  <a:latin typeface="Calibri" charset="0"/>
                  <a:ea typeface="Calibri" charset="0"/>
                  <a:cs typeface="Calibri" charset="0"/>
                </a:endParaRPr>
              </a:p>
              <a:p>
                <a:pPr marL="0" lvl="1" algn="l"/>
                <a:r>
                  <a:rPr lang="fr-FR" sz="2200" err="1">
                    <a:latin typeface="Calibri" charset="0"/>
                    <a:ea typeface="Calibri" charset="0"/>
                    <a:cs typeface="Calibri" charset="0"/>
                  </a:rPr>
                  <a:t>Function</a:t>
                </a:r>
                <a:r>
                  <a:rPr lang="fr-FR" sz="2200">
                    <a:latin typeface="Calibri" charset="0"/>
                    <a:ea typeface="Calibri" charset="0"/>
                    <a:cs typeface="Calibri" charset="0"/>
                  </a:rPr>
                  <a:t>:</a:t>
                </a:r>
              </a:p>
              <a:p>
                <a:pPr marL="0" lvl="1" algn="l"/>
                <a14:m>
                  <m:oMath xmlns:m="http://schemas.openxmlformats.org/officeDocument/2006/math">
                    <m:r>
                      <a:rPr lang="fr-CH" sz="2200" b="0" i="1" smtClean="0">
                        <a:latin typeface="Cambria Math" panose="02040503050406030204" pitchFamily="18" charset="0"/>
                        <a:ea typeface="Calibri" charset="0"/>
                        <a:cs typeface="Calibri" charset="0"/>
                      </a:rPr>
                      <m:t>𝑡𝑒𝑚𝑝</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r>
                      <a:rPr lang="fr-CH" sz="2200" b="0" i="1" smtClean="0">
                        <a:latin typeface="Cambria Math" panose="02040503050406030204" pitchFamily="18" charset="0"/>
                        <a:ea typeface="Calibri" charset="0"/>
                        <a:cs typeface="Calibri" charset="0"/>
                      </a:rPr>
                      <m:t>)</m:t>
                    </m:r>
                  </m:oMath>
                </a14:m>
                <a:r>
                  <a:rPr lang="fr-FR" sz="2200">
                    <a:latin typeface="Calibri" charset="0"/>
                    <a:ea typeface="Calibri" charset="0"/>
                    <a:cs typeface="Calibri" charset="0"/>
                  </a:rPr>
                  <a:t> </a:t>
                </a: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−60&lt;</m:t>
                      </m:r>
                      <m:r>
                        <a:rPr lang="fr-CH" sz="2200" b="0" i="1" smtClean="0">
                          <a:latin typeface="Cambria Math" panose="02040503050406030204" pitchFamily="18" charset="0"/>
                          <a:ea typeface="Calibri" charset="0"/>
                          <a:cs typeface="Calibri" charset="0"/>
                        </a:rPr>
                        <m:t>𝑡𝑒𝑚𝑝</m:t>
                      </m:r>
                      <m:d>
                        <m:dPr>
                          <m:ctrlPr>
                            <a:rPr lang="fr-CH" sz="2200" b="0" i="1" smtClean="0">
                              <a:latin typeface="Cambria Math" panose="02040503050406030204" pitchFamily="18" charset="0"/>
                              <a:ea typeface="Calibri" charset="0"/>
                              <a:cs typeface="Calibri" charset="0"/>
                            </a:rPr>
                          </m:ctrlPr>
                        </m:dPr>
                        <m:e>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e>
                      </m:d>
                      <m:r>
                        <a:rPr lang="fr-CH" sz="2200" b="0" i="1" smtClean="0">
                          <a:latin typeface="Cambria Math" panose="02040503050406030204" pitchFamily="18" charset="0"/>
                          <a:ea typeface="Calibri" charset="0"/>
                          <a:cs typeface="Calibri" charset="0"/>
                        </a:rPr>
                        <m:t>&lt;60</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233210" y="1881415"/>
                <a:ext cx="3087081" cy="2994333"/>
              </a:xfrm>
              <a:prstGeom prst="rect">
                <a:avLst/>
              </a:prstGeom>
              <a:blipFill>
                <a:blip r:embed="rId4"/>
                <a:stretch>
                  <a:fillRect l="-16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bwMode="auto">
              <a:xfrm>
                <a:off x="8096196" y="3907029"/>
                <a:ext cx="3367724"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names</a:t>
                </a:r>
                <a:r>
                  <a:rPr lang="fr-FR" sz="2200" dirty="0">
                    <a:latin typeface="Calibri" charset="0"/>
                    <a:ea typeface="Calibri" charset="0"/>
                    <a:cs typeface="Calibri" charset="0"/>
                  </a:rPr>
                  <a:t> of people and </a:t>
                </a:r>
                <a:r>
                  <a:rPr lang="fr-FR" sz="2200" dirty="0" err="1">
                    <a:latin typeface="Calibri" charset="0"/>
                    <a:ea typeface="Calibri" charset="0"/>
                    <a:cs typeface="Calibri" charset="0"/>
                  </a:rPr>
                  <a:t>units</a:t>
                </a:r>
                <a:endParaRPr lang="fr-FR" sz="2200" dirty="0">
                  <a:latin typeface="Calibri" charset="0"/>
                  <a:ea typeface="Calibri" charset="0"/>
                  <a:cs typeface="Calibri" charset="0"/>
                </a:endParaRP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𝑚𝑒𝑚𝑏𝑒𝑟𝑂𝑓</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𝑛𝑎𝑚𝑒</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𝑢𝑛𝑖𝑡</m:t>
                      </m:r>
                      <m:r>
                        <a:rPr lang="fr-CH" sz="2200" b="0" i="1" smtClean="0">
                          <a:latin typeface="Cambria Math" panose="02040503050406030204" pitchFamily="18" charset="0"/>
                          <a:ea typeface="Calibri" charset="0"/>
                          <a:cs typeface="Calibri" charset="0"/>
                        </a:rPr>
                        <m:t>)</m:t>
                      </m:r>
                    </m:oMath>
                  </m:oMathPara>
                </a14:m>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r>
                  <a:rPr lang="fr-FR" sz="2200" dirty="0" err="1">
                    <a:latin typeface="Calibri" charset="0"/>
                    <a:ea typeface="Calibri" charset="0"/>
                    <a:cs typeface="Calibri" charset="0"/>
                  </a:rPr>
                  <a:t>each</a:t>
                </a:r>
                <a:r>
                  <a:rPr lang="fr-FR" sz="2200" dirty="0">
                    <a:latin typeface="Calibri" charset="0"/>
                    <a:ea typeface="Calibri" charset="0"/>
                    <a:cs typeface="Calibri" charset="0"/>
                  </a:rPr>
                  <a:t> </a:t>
                </a:r>
                <a:r>
                  <a:rPr lang="fr-FR" sz="2200" dirty="0" err="1">
                    <a:latin typeface="Calibri" charset="0"/>
                    <a:ea typeface="Calibri" charset="0"/>
                    <a:cs typeface="Calibri" charset="0"/>
                  </a:rPr>
                  <a:t>person</a:t>
                </a:r>
                <a:r>
                  <a:rPr lang="fr-FR" sz="2200" dirty="0">
                    <a:latin typeface="Calibri" charset="0"/>
                    <a:ea typeface="Calibri" charset="0"/>
                    <a:cs typeface="Calibri" charset="0"/>
                  </a:rPr>
                  <a:t> </a:t>
                </a:r>
                <a:r>
                  <a:rPr lang="fr-FR" sz="2200" dirty="0" err="1">
                    <a:latin typeface="Calibri" charset="0"/>
                    <a:ea typeface="Calibri" charset="0"/>
                    <a:cs typeface="Calibri" charset="0"/>
                  </a:rPr>
                  <a:t>belongs</a:t>
                </a:r>
                <a:r>
                  <a:rPr lang="fr-FR" sz="2200" dirty="0">
                    <a:latin typeface="Calibri" charset="0"/>
                    <a:ea typeface="Calibri" charset="0"/>
                    <a:cs typeface="Calibri" charset="0"/>
                  </a:rPr>
                  <a:t> to </a:t>
                </a:r>
                <a:r>
                  <a:rPr lang="fr-FR" sz="2200" dirty="0" err="1">
                    <a:latin typeface="Calibri" charset="0"/>
                    <a:ea typeface="Calibri" charset="0"/>
                    <a:cs typeface="Calibri" charset="0"/>
                  </a:rPr>
                  <a:t>at</a:t>
                </a:r>
                <a:r>
                  <a:rPr lang="fr-FR" sz="2200" dirty="0">
                    <a:latin typeface="Calibri" charset="0"/>
                    <a:ea typeface="Calibri" charset="0"/>
                    <a:cs typeface="Calibri" charset="0"/>
                  </a:rPr>
                  <a:t> least one unit</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8096196" y="3907029"/>
                <a:ext cx="3367724" cy="2994333"/>
              </a:xfrm>
              <a:prstGeom prst="rect">
                <a:avLst/>
              </a:prstGeom>
              <a:blipFill>
                <a:blip r:embed="rId5"/>
                <a:stretch>
                  <a:fillRect l="-111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820515" y="217897"/>
                <a:ext cx="3919086"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document </a:t>
                </a:r>
                <a:r>
                  <a:rPr lang="fr-FR" sz="2200" dirty="0" err="1">
                    <a:latin typeface="Calibri" charset="0"/>
                    <a:ea typeface="Calibri" charset="0"/>
                    <a:cs typeface="Calibri" charset="0"/>
                  </a:rPr>
                  <a:t>identifiers</a:t>
                </a:r>
                <a:r>
                  <a:rPr lang="fr-FR" sz="2200" dirty="0">
                    <a:latin typeface="Calibri" charset="0"/>
                    <a:ea typeface="Calibri" charset="0"/>
                    <a:cs typeface="Calibri" charset="0"/>
                  </a:rPr>
                  <a:t>, </a:t>
                </a:r>
                <a:r>
                  <a:rPr lang="fr-FR" sz="2200" dirty="0" err="1">
                    <a:latin typeface="Calibri" charset="0"/>
                    <a:ea typeface="Calibri" charset="0"/>
                    <a:cs typeface="Calibri" charset="0"/>
                  </a:rPr>
                  <a:t>text</a:t>
                </a:r>
                <a:r>
                  <a:rPr lang="fr-FR" sz="2200" dirty="0">
                    <a:latin typeface="Calibri" charset="0"/>
                    <a:ea typeface="Calibri" charset="0"/>
                    <a:cs typeface="Calibri" charset="0"/>
                  </a:rPr>
                  <a:t> (</a:t>
                </a:r>
                <a:r>
                  <a:rPr lang="fr-FR" sz="2200" dirty="0" err="1">
                    <a:latin typeface="Calibri" charset="0"/>
                    <a:ea typeface="Calibri" charset="0"/>
                    <a:cs typeface="Calibri" charset="0"/>
                  </a:rPr>
                  <a:t>sequence</a:t>
                </a:r>
                <a:r>
                  <a:rPr lang="fr-FR" sz="2200" dirty="0">
                    <a:latin typeface="Calibri" charset="0"/>
                    <a:ea typeface="Calibri" charset="0"/>
                    <a:cs typeface="Calibri" charset="0"/>
                  </a:rPr>
                  <a:t> of </a:t>
                </a:r>
                <a:r>
                  <a:rPr lang="fr-FR" sz="2200" dirty="0" err="1">
                    <a:latin typeface="Calibri" charset="0"/>
                    <a:ea typeface="Calibri" charset="0"/>
                    <a:cs typeface="Calibri" charset="0"/>
                  </a:rPr>
                  <a:t>characters</a:t>
                </a:r>
                <a:r>
                  <a:rPr lang="fr-FR" sz="2200" dirty="0">
                    <a:latin typeface="Calibri" charset="0"/>
                    <a:ea typeface="Calibri" charset="0"/>
                    <a:cs typeface="Calibri" charset="0"/>
                  </a:rPr>
                  <a:t>)</a:t>
                </a: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dirty="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𝑠𝑖𝑚𝑖𝑙𝑎𝑟</m:t>
                      </m:r>
                      <m:r>
                        <a:rPr lang="fr-CH" sz="2200" b="0" i="1" smtClean="0">
                          <a:latin typeface="Cambria Math" panose="02040503050406030204" pitchFamily="18" charset="0"/>
                          <a:ea typeface="Calibri"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1</m:t>
                          </m:r>
                        </m:sub>
                      </m:sSub>
                      <m:r>
                        <a:rPr lang="fr-CH" sz="2200" b="0" i="1" smtClean="0">
                          <a:latin typeface="Cambria Math" panose="02040503050406030204" pitchFamily="18"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2</m:t>
                          </m:r>
                        </m:sub>
                      </m:sSub>
                      <m:r>
                        <a:rPr lang="fr-CH" sz="2200" b="0" i="1" smtClean="0">
                          <a:latin typeface="Cambria Math" panose="02040503050406030204" pitchFamily="18" charset="0"/>
                          <a:cs typeface="Calibri" charset="0"/>
                        </a:rPr>
                        <m:t>)</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br>
                  <a:rPr lang="en-US" sz="2200" dirty="0">
                    <a:latin typeface="Calibri" charset="0"/>
                    <a:ea typeface="Calibri" charset="0"/>
                    <a:cs typeface="Calibri" charset="0"/>
                  </a:rPr>
                </a:br>
                <a14:m>
                  <m:oMathPara xmlns:m="http://schemas.openxmlformats.org/officeDocument/2006/math">
                    <m:oMathParaPr>
                      <m:jc m:val="centerGroup"/>
                    </m:oMathParaPr>
                    <m:oMath xmlns:m="http://schemas.openxmlformats.org/officeDocument/2006/math">
                      <m:r>
                        <a:rPr lang="fr-CH" sz="2200" b="0" i="0" smtClean="0">
                          <a:latin typeface="Cambria Math" panose="02040503050406030204" pitchFamily="18" charset="0"/>
                          <a:ea typeface="Calibri" charset="0"/>
                          <a:cs typeface="Calibri" charset="0"/>
                        </a:rPr>
                        <m:t>0</m:t>
                      </m:r>
                      <m:r>
                        <a:rPr lang="fr-CH" sz="2200" b="0" i="1" smtClean="0">
                          <a:latin typeface="Cambria Math" panose="02040503050406030204" pitchFamily="18" charset="0"/>
                          <a:ea typeface="Cambria Math" panose="02040503050406030204" pitchFamily="18" charset="0"/>
                          <a:cs typeface="Calibri" charset="0"/>
                        </a:rPr>
                        <m:t>≤</m:t>
                      </m:r>
                      <m:r>
                        <a:rPr lang="fr-CH" sz="2200" i="1">
                          <a:latin typeface="Cambria Math" panose="02040503050406030204" pitchFamily="18" charset="0"/>
                          <a:ea typeface="Calibri" charset="0"/>
                          <a:cs typeface="Calibri" charset="0"/>
                        </a:rPr>
                        <m:t>𝑠𝑖𝑚𝑖𝑙𝑎𝑟</m:t>
                      </m:r>
                      <m:r>
                        <a:rPr lang="fr-CH" sz="2200" i="1">
                          <a:latin typeface="Cambria Math" panose="02040503050406030204" pitchFamily="18" charset="0"/>
                          <a:ea typeface="Calibri"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1</m:t>
                          </m:r>
                        </m:sub>
                      </m:sSub>
                      <m:r>
                        <a:rPr lang="fr-CH" sz="2200" i="1">
                          <a:latin typeface="Cambria Math" panose="02040503050406030204" pitchFamily="18"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2</m:t>
                          </m:r>
                        </m:sub>
                      </m:sSub>
                      <m:r>
                        <a:rPr lang="fr-CH" sz="2200" i="1">
                          <a:latin typeface="Cambria Math" panose="02040503050406030204" pitchFamily="18" charset="0"/>
                          <a:cs typeface="Calibri" charset="0"/>
                        </a:rPr>
                        <m:t>)</m:t>
                      </m:r>
                      <m:r>
                        <a:rPr lang="fr-CH" sz="2200" i="1" smtClean="0">
                          <a:latin typeface="Cambria Math" panose="02040503050406030204" pitchFamily="18" charset="0"/>
                          <a:ea typeface="Cambria Math" panose="02040503050406030204" pitchFamily="18" charset="0"/>
                          <a:cs typeface="Calibri" charset="0"/>
                        </a:rPr>
                        <m:t>≤</m:t>
                      </m:r>
                      <m:r>
                        <a:rPr lang="fr-CH" sz="2200" b="0" i="1" smtClean="0">
                          <a:latin typeface="Cambria Math" panose="02040503050406030204" pitchFamily="18" charset="0"/>
                          <a:ea typeface="Cambria Math" panose="02040503050406030204" pitchFamily="18" charset="0"/>
                          <a:cs typeface="Calibri" charset="0"/>
                        </a:rPr>
                        <m:t>1</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endParaRPr lang="en-US" sz="2200" dirty="0">
                  <a:latin typeface="Calibri" charset="0"/>
                  <a:ea typeface="Calibri" charset="0"/>
                  <a:cs typeface="Calibri"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820515" y="217897"/>
                <a:ext cx="3919086" cy="2994333"/>
              </a:xfrm>
              <a:prstGeom prst="rect">
                <a:avLst/>
              </a:prstGeom>
              <a:blipFill>
                <a:blip r:embed="rId6"/>
                <a:stretch>
                  <a:fillRect l="-1290" r="-25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Text Box 5">
            <a:extLst>
              <a:ext uri="{FF2B5EF4-FFF2-40B4-BE49-F238E27FC236}">
                <a16:creationId xmlns:a16="http://schemas.microsoft.com/office/drawing/2014/main" id="{25843693-C0FE-DB49-868B-D75C12AC83E0}"/>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1037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EECC-3EE4-734F-9FF5-737A6AC0AD11}"/>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BC2E173E-F243-E047-8D5B-821601AE2478}"/>
              </a:ext>
            </a:extLst>
          </p:cNvPr>
          <p:cNvSpPr>
            <a:spLocks noGrp="1"/>
          </p:cNvSpPr>
          <p:nvPr>
            <p:ph idx="1"/>
          </p:nvPr>
        </p:nvSpPr>
        <p:spPr/>
        <p:txBody>
          <a:bodyPr/>
          <a:lstStyle/>
          <a:p>
            <a:r>
              <a:rPr lang="en-US" dirty="0"/>
              <a:t>Searching information</a:t>
            </a:r>
          </a:p>
          <a:p>
            <a:r>
              <a:rPr lang="en-US" dirty="0"/>
              <a:t>Event notification</a:t>
            </a:r>
          </a:p>
          <a:p>
            <a:r>
              <a:rPr lang="en-US" dirty="0"/>
              <a:t>Prediction</a:t>
            </a:r>
          </a:p>
          <a:p>
            <a:r>
              <a:rPr lang="en-US" dirty="0"/>
              <a:t>Classification</a:t>
            </a:r>
          </a:p>
          <a:p>
            <a:r>
              <a:rPr lang="en-US" dirty="0"/>
              <a:t>Recommendation</a:t>
            </a:r>
          </a:p>
          <a:p>
            <a:r>
              <a:rPr lang="en-US" dirty="0"/>
              <a:t>Summarization</a:t>
            </a:r>
          </a:p>
          <a:p>
            <a:r>
              <a:rPr lang="en-US" dirty="0"/>
              <a:t>Question answering</a:t>
            </a:r>
          </a:p>
          <a:p>
            <a:r>
              <a:rPr lang="en-US" dirty="0"/>
              <a:t>…</a:t>
            </a:r>
          </a:p>
        </p:txBody>
      </p:sp>
      <p:sp>
        <p:nvSpPr>
          <p:cNvPr id="4" name="Footer Placeholder 3">
            <a:extLst>
              <a:ext uri="{FF2B5EF4-FFF2-40B4-BE49-F238E27FC236}">
                <a16:creationId xmlns:a16="http://schemas.microsoft.com/office/drawing/2014/main" id="{FF499F64-C30D-AE48-88BA-33060B2A141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5987608F-BF56-CB41-8026-586F30E9A753}"/>
              </a:ext>
            </a:extLst>
          </p:cNvPr>
          <p:cNvSpPr/>
          <p:nvPr/>
        </p:nvSpPr>
        <p:spPr>
          <a:xfrm>
            <a:off x="5580456" y="2952700"/>
            <a:ext cx="5937250" cy="1938992"/>
          </a:xfrm>
          <a:prstGeom prst="rect">
            <a:avLst/>
          </a:prstGeom>
        </p:spPr>
        <p:txBody>
          <a:bodyPr>
            <a:spAutoFit/>
          </a:bodyPr>
          <a:lstStyle/>
          <a:p>
            <a:pPr lvl="1"/>
            <a:r>
              <a:rPr lang="fr-FR" dirty="0">
                <a:latin typeface="Calibri" panose="020F0502020204030204" pitchFamily="34" charset="0"/>
                <a:cs typeface="Calibri" panose="020F0502020204030204" pitchFamily="34" charset="0"/>
              </a:rPr>
              <a:t>IS </a:t>
            </a:r>
            <a:r>
              <a:rPr lang="fr-FR" dirty="0" err="1">
                <a:latin typeface="Calibri" panose="020F0502020204030204" pitchFamily="34" charset="0"/>
                <a:cs typeface="Calibri" panose="020F0502020204030204" pitchFamily="34" charset="0"/>
              </a:rPr>
              <a:t>academia</a:t>
            </a:r>
            <a:r>
              <a:rPr lang="fr-FR" dirty="0">
                <a:latin typeface="Calibri" panose="020F0502020204030204" pitchFamily="34" charset="0"/>
                <a:cs typeface="Calibri" panose="020F0502020204030204" pitchFamily="34" charset="0"/>
              </a:rPr>
              <a:t>: course registration, grades, …</a:t>
            </a:r>
          </a:p>
          <a:p>
            <a:pPr lvl="1"/>
            <a:r>
              <a:rPr lang="fr-FR" dirty="0">
                <a:latin typeface="Calibri" panose="020F0502020204030204" pitchFamily="34" charset="0"/>
                <a:cs typeface="Calibri" panose="020F0502020204030204" pitchFamily="34" charset="0"/>
              </a:rPr>
              <a:t>Moodle: course information, slides, …</a:t>
            </a:r>
          </a:p>
          <a:p>
            <a:pPr lvl="1"/>
            <a:r>
              <a:rPr lang="fr-FR" dirty="0">
                <a:latin typeface="Calibri" panose="020F0502020204030204" pitchFamily="34" charset="0"/>
                <a:cs typeface="Calibri" panose="020F0502020204030204" pitchFamily="34" charset="0"/>
              </a:rPr>
              <a:t>Bank </a:t>
            </a:r>
            <a:r>
              <a:rPr lang="fr-FR" dirty="0" err="1">
                <a:latin typeface="Calibri" panose="020F0502020204030204" pitchFamily="34" charset="0"/>
                <a:cs typeface="Calibri" panose="020F0502020204030204" pitchFamily="34" charset="0"/>
              </a:rPr>
              <a:t>account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payments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savings</a:t>
            </a:r>
            <a:r>
              <a:rPr lang="fr-FR" dirty="0">
                <a:latin typeface="Calibri" panose="020F0502020204030204" pitchFamily="34" charset="0"/>
                <a:cs typeface="Calibri" panose="020F0502020204030204" pitchFamily="34" charset="0"/>
              </a:rPr>
              <a:t>, ….</a:t>
            </a:r>
          </a:p>
          <a:p>
            <a:pPr lvl="1"/>
            <a:r>
              <a:rPr lang="fr-FR" dirty="0">
                <a:latin typeface="Calibri" panose="020F0502020204030204" pitchFamily="34" charset="0"/>
                <a:cs typeface="Calibri" panose="020F0502020204030204" pitchFamily="34" charset="0"/>
              </a:rPr>
              <a:t>Library system: </a:t>
            </a:r>
            <a:r>
              <a:rPr lang="fr-FR" dirty="0" err="1">
                <a:latin typeface="Calibri" panose="020F0502020204030204" pitchFamily="34" charset="0"/>
                <a:cs typeface="Calibri" panose="020F0502020204030204" pitchFamily="34" charset="0"/>
              </a:rPr>
              <a:t>literature</a:t>
            </a:r>
            <a:endParaRPr lang="fr-FR" dirty="0">
              <a:latin typeface="Calibri" panose="020F0502020204030204" pitchFamily="34" charset="0"/>
              <a:cs typeface="Calibri" panose="020F0502020204030204" pitchFamily="34" charset="0"/>
            </a:endParaRPr>
          </a:p>
          <a:p>
            <a:pPr lvl="1"/>
            <a:r>
              <a:rPr lang="fr-FR" dirty="0" err="1">
                <a:latin typeface="Calibri" panose="020F0502020204030204" pitchFamily="34" charset="0"/>
                <a:cs typeface="Calibri" panose="020F0502020204030204" pitchFamily="34" charset="0"/>
              </a:rPr>
              <a:t>Search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engine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where</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find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food</a:t>
            </a:r>
            <a:r>
              <a:rPr lang="fr-FR" dirty="0">
                <a:latin typeface="Calibri" panose="020F0502020204030204" pitchFamily="34" charset="0"/>
                <a:cs typeface="Calibri" panose="020F0502020204030204" pitchFamily="34" charset="0"/>
              </a:rPr>
              <a:t>, …</a:t>
            </a:r>
          </a:p>
          <a:p>
            <a:pPr lvl="1"/>
            <a:r>
              <a:rPr lang="fr-FR" dirty="0">
                <a:latin typeface="Calibri" panose="020F0502020204030204" pitchFamily="34" charset="0"/>
                <a:cs typeface="Calibri" panose="020F0502020204030204" pitchFamily="34" charset="0"/>
              </a:rPr>
              <a:t>Facebook, </a:t>
            </a:r>
            <a:r>
              <a:rPr lang="fr-FR" dirty="0" err="1">
                <a:latin typeface="Calibri" panose="020F0502020204030204" pitchFamily="34" charset="0"/>
                <a:cs typeface="Calibri" panose="020F0502020204030204" pitchFamily="34" charset="0"/>
              </a:rPr>
              <a:t>TikTok</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connecting</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friends</a:t>
            </a:r>
            <a:r>
              <a:rPr lang="fr-FR" dirty="0">
                <a:latin typeface="Calibri" panose="020F0502020204030204" pitchFamily="34" charset="0"/>
                <a:cs typeface="Calibri" panose="020F0502020204030204" pitchFamily="34" charset="0"/>
              </a:rPr>
              <a:t>, news, …</a:t>
            </a:r>
          </a:p>
          <a:p>
            <a:pPr lvl="1"/>
            <a:r>
              <a:rPr lang="fr-FR" dirty="0">
                <a:latin typeface="Calibri" panose="020F0502020204030204" pitchFamily="34" charset="0"/>
                <a:cs typeface="Calibri" panose="020F0502020204030204" pitchFamily="34" charset="0"/>
              </a:rPr>
              <a:t>Google </a:t>
            </a:r>
            <a:r>
              <a:rPr lang="fr-FR" dirty="0" err="1">
                <a:latin typeface="Calibri" panose="020F0502020204030204" pitchFamily="34" charset="0"/>
                <a:cs typeface="Calibri" panose="020F0502020204030204" pitchFamily="34" charset="0"/>
              </a:rPr>
              <a:t>maps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finding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your</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way</a:t>
            </a:r>
            <a:endParaRPr lang="fr-FR" dirty="0">
              <a:latin typeface="Calibri" panose="020F0502020204030204" pitchFamily="34" charset="0"/>
              <a:cs typeface="Calibri" panose="020F0502020204030204" pitchFamily="34" charset="0"/>
            </a:endParaRPr>
          </a:p>
          <a:p>
            <a:pPr lvl="1"/>
            <a:r>
              <a:rPr lang="fr-FR" dirty="0">
                <a:latin typeface="Calibri" panose="020F0502020204030204" pitchFamily="34" charset="0"/>
                <a:cs typeface="Calibri" panose="020F0502020204030204" pitchFamily="34" charset="0"/>
              </a:rPr>
              <a:t>Campus </a:t>
            </a:r>
            <a:r>
              <a:rPr lang="fr-FR" dirty="0" err="1">
                <a:latin typeface="Calibri" panose="020F0502020204030204" pitchFamily="34" charset="0"/>
                <a:cs typeface="Calibri" panose="020F0502020204030204" pitchFamily="34" charset="0"/>
              </a:rPr>
              <a:t>map</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finding</a:t>
            </a:r>
            <a:r>
              <a:rPr lang="fr-FR"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2830022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9A0A-BE78-8F44-81E8-367943AC4EC4}"/>
              </a:ext>
            </a:extLst>
          </p:cNvPr>
          <p:cNvSpPr>
            <a:spLocks noGrp="1"/>
          </p:cNvSpPr>
          <p:nvPr>
            <p:ph type="title"/>
          </p:nvPr>
        </p:nvSpPr>
        <p:spPr/>
        <p:txBody>
          <a:bodyPr/>
          <a:lstStyle/>
          <a:p>
            <a:r>
              <a:rPr lang="en-US" dirty="0"/>
              <a:t>Types and Sources of Data</a:t>
            </a:r>
          </a:p>
        </p:txBody>
      </p:sp>
      <p:sp>
        <p:nvSpPr>
          <p:cNvPr id="3" name="Content Placeholder 2">
            <a:extLst>
              <a:ext uri="{FF2B5EF4-FFF2-40B4-BE49-F238E27FC236}">
                <a16:creationId xmlns:a16="http://schemas.microsoft.com/office/drawing/2014/main" id="{7A50197A-A7B6-474E-86F7-4139608F1672}"/>
              </a:ext>
            </a:extLst>
          </p:cNvPr>
          <p:cNvSpPr>
            <a:spLocks noGrp="1"/>
          </p:cNvSpPr>
          <p:nvPr>
            <p:ph idx="1"/>
          </p:nvPr>
        </p:nvSpPr>
        <p:spPr/>
        <p:txBody>
          <a:bodyPr/>
          <a:lstStyle/>
          <a:p>
            <a:r>
              <a:rPr lang="en-US" dirty="0"/>
              <a:t>Text</a:t>
            </a:r>
          </a:p>
          <a:p>
            <a:r>
              <a:rPr lang="en-US" dirty="0"/>
              <a:t>Structured database</a:t>
            </a:r>
          </a:p>
          <a:p>
            <a:r>
              <a:rPr lang="en-US" dirty="0"/>
              <a:t>Knowledge bases</a:t>
            </a:r>
          </a:p>
          <a:p>
            <a:r>
              <a:rPr lang="en-US" dirty="0"/>
              <a:t>Social networks</a:t>
            </a:r>
          </a:p>
          <a:p>
            <a:r>
              <a:rPr lang="en-US" dirty="0"/>
              <a:t>Sensors</a:t>
            </a:r>
          </a:p>
          <a:p>
            <a:r>
              <a:rPr lang="en-US" dirty="0"/>
              <a:t>Images and videos</a:t>
            </a:r>
          </a:p>
        </p:txBody>
      </p:sp>
      <p:sp>
        <p:nvSpPr>
          <p:cNvPr id="4" name="Footer Placeholder 3">
            <a:extLst>
              <a:ext uri="{FF2B5EF4-FFF2-40B4-BE49-F238E27FC236}">
                <a16:creationId xmlns:a16="http://schemas.microsoft.com/office/drawing/2014/main" id="{00128696-B5BF-2C45-A696-49048B72CBD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6A5FB0FE-7E3A-D049-9ABB-1EA09C9D3A1E}"/>
              </a:ext>
            </a:extLst>
          </p:cNvPr>
          <p:cNvSpPr/>
          <p:nvPr/>
        </p:nvSpPr>
        <p:spPr>
          <a:xfrm>
            <a:off x="5580456" y="2952700"/>
            <a:ext cx="5937250" cy="1938992"/>
          </a:xfrm>
          <a:prstGeom prst="rect">
            <a:avLst/>
          </a:prstGeom>
        </p:spPr>
        <p:txBody>
          <a:bodyPr>
            <a:spAutoFit/>
          </a:bodyPr>
          <a:lstStyle/>
          <a:p>
            <a:pPr lvl="1"/>
            <a:r>
              <a:rPr lang="fr-FR" dirty="0">
                <a:latin typeface="Calibri" panose="020F0502020204030204" pitchFamily="34" charset="0"/>
                <a:cs typeface="Calibri" panose="020F0502020204030204" pitchFamily="34" charset="0"/>
              </a:rPr>
              <a:t>IS </a:t>
            </a:r>
            <a:r>
              <a:rPr lang="fr-FR" dirty="0" err="1">
                <a:latin typeface="Calibri" panose="020F0502020204030204" pitchFamily="34" charset="0"/>
                <a:cs typeface="Calibri" panose="020F0502020204030204" pitchFamily="34" charset="0"/>
              </a:rPr>
              <a:t>academia</a:t>
            </a:r>
            <a:r>
              <a:rPr lang="fr-FR" dirty="0">
                <a:latin typeface="Calibri" panose="020F0502020204030204" pitchFamily="34" charset="0"/>
                <a:cs typeface="Calibri" panose="020F0502020204030204" pitchFamily="34" charset="0"/>
              </a:rPr>
              <a:t>: course registration, grades, …</a:t>
            </a:r>
          </a:p>
          <a:p>
            <a:pPr lvl="1"/>
            <a:r>
              <a:rPr lang="fr-FR" dirty="0">
                <a:latin typeface="Calibri" panose="020F0502020204030204" pitchFamily="34" charset="0"/>
                <a:cs typeface="Calibri" panose="020F0502020204030204" pitchFamily="34" charset="0"/>
              </a:rPr>
              <a:t>Moodle: course information, slides, …</a:t>
            </a:r>
          </a:p>
          <a:p>
            <a:pPr lvl="1"/>
            <a:r>
              <a:rPr lang="fr-FR" dirty="0">
                <a:latin typeface="Calibri" panose="020F0502020204030204" pitchFamily="34" charset="0"/>
                <a:cs typeface="Calibri" panose="020F0502020204030204" pitchFamily="34" charset="0"/>
              </a:rPr>
              <a:t>Bank </a:t>
            </a:r>
            <a:r>
              <a:rPr lang="fr-FR" dirty="0" err="1">
                <a:latin typeface="Calibri" panose="020F0502020204030204" pitchFamily="34" charset="0"/>
                <a:cs typeface="Calibri" panose="020F0502020204030204" pitchFamily="34" charset="0"/>
              </a:rPr>
              <a:t>account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payments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savings</a:t>
            </a:r>
            <a:r>
              <a:rPr lang="fr-FR" dirty="0">
                <a:latin typeface="Calibri" panose="020F0502020204030204" pitchFamily="34" charset="0"/>
                <a:cs typeface="Calibri" panose="020F0502020204030204" pitchFamily="34" charset="0"/>
              </a:rPr>
              <a:t>, ….</a:t>
            </a:r>
          </a:p>
          <a:p>
            <a:pPr lvl="1"/>
            <a:r>
              <a:rPr lang="fr-FR" dirty="0">
                <a:latin typeface="Calibri" panose="020F0502020204030204" pitchFamily="34" charset="0"/>
                <a:cs typeface="Calibri" panose="020F0502020204030204" pitchFamily="34" charset="0"/>
              </a:rPr>
              <a:t>Library system: </a:t>
            </a:r>
            <a:r>
              <a:rPr lang="fr-FR" dirty="0" err="1">
                <a:latin typeface="Calibri" panose="020F0502020204030204" pitchFamily="34" charset="0"/>
                <a:cs typeface="Calibri" panose="020F0502020204030204" pitchFamily="34" charset="0"/>
              </a:rPr>
              <a:t>literature</a:t>
            </a:r>
            <a:endParaRPr lang="fr-FR" dirty="0">
              <a:latin typeface="Calibri" panose="020F0502020204030204" pitchFamily="34" charset="0"/>
              <a:cs typeface="Calibri" panose="020F0502020204030204" pitchFamily="34" charset="0"/>
            </a:endParaRPr>
          </a:p>
          <a:p>
            <a:pPr lvl="1"/>
            <a:r>
              <a:rPr lang="fr-FR" dirty="0" err="1">
                <a:latin typeface="Calibri" panose="020F0502020204030204" pitchFamily="34" charset="0"/>
                <a:cs typeface="Calibri" panose="020F0502020204030204" pitchFamily="34" charset="0"/>
              </a:rPr>
              <a:t>Search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engine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where</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find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food</a:t>
            </a:r>
            <a:r>
              <a:rPr lang="fr-FR" dirty="0">
                <a:latin typeface="Calibri" panose="020F0502020204030204" pitchFamily="34" charset="0"/>
                <a:cs typeface="Calibri" panose="020F0502020204030204" pitchFamily="34" charset="0"/>
              </a:rPr>
              <a:t>, …</a:t>
            </a:r>
          </a:p>
          <a:p>
            <a:pPr lvl="1"/>
            <a:r>
              <a:rPr lang="fr-FR" dirty="0">
                <a:latin typeface="Calibri" panose="020F0502020204030204" pitchFamily="34" charset="0"/>
                <a:cs typeface="Calibri" panose="020F0502020204030204" pitchFamily="34" charset="0"/>
              </a:rPr>
              <a:t>Facebook, </a:t>
            </a:r>
            <a:r>
              <a:rPr lang="fr-FR" dirty="0" err="1">
                <a:latin typeface="Calibri" panose="020F0502020204030204" pitchFamily="34" charset="0"/>
                <a:cs typeface="Calibri" panose="020F0502020204030204" pitchFamily="34" charset="0"/>
              </a:rPr>
              <a:t>TikTok</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connecting</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friends</a:t>
            </a:r>
            <a:r>
              <a:rPr lang="fr-FR" dirty="0">
                <a:latin typeface="Calibri" panose="020F0502020204030204" pitchFamily="34" charset="0"/>
                <a:cs typeface="Calibri" panose="020F0502020204030204" pitchFamily="34" charset="0"/>
              </a:rPr>
              <a:t>, news, …</a:t>
            </a:r>
          </a:p>
          <a:p>
            <a:pPr lvl="1"/>
            <a:r>
              <a:rPr lang="fr-FR" dirty="0">
                <a:latin typeface="Calibri" panose="020F0502020204030204" pitchFamily="34" charset="0"/>
                <a:cs typeface="Calibri" panose="020F0502020204030204" pitchFamily="34" charset="0"/>
              </a:rPr>
              <a:t>Google </a:t>
            </a:r>
            <a:r>
              <a:rPr lang="fr-FR" dirty="0" err="1">
                <a:latin typeface="Calibri" panose="020F0502020204030204" pitchFamily="34" charset="0"/>
                <a:cs typeface="Calibri" panose="020F0502020204030204" pitchFamily="34" charset="0"/>
              </a:rPr>
              <a:t>maps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finding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your</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way</a:t>
            </a:r>
            <a:endParaRPr lang="fr-FR" dirty="0">
              <a:latin typeface="Calibri" panose="020F0502020204030204" pitchFamily="34" charset="0"/>
              <a:cs typeface="Calibri" panose="020F0502020204030204" pitchFamily="34" charset="0"/>
            </a:endParaRPr>
          </a:p>
          <a:p>
            <a:pPr lvl="1"/>
            <a:r>
              <a:rPr lang="fr-FR" dirty="0">
                <a:latin typeface="Calibri" panose="020F0502020204030204" pitchFamily="34" charset="0"/>
                <a:cs typeface="Calibri" panose="020F0502020204030204" pitchFamily="34" charset="0"/>
              </a:rPr>
              <a:t>Campus </a:t>
            </a:r>
            <a:r>
              <a:rPr lang="fr-FR" dirty="0" err="1">
                <a:latin typeface="Calibri" panose="020F0502020204030204" pitchFamily="34" charset="0"/>
                <a:cs typeface="Calibri" panose="020F0502020204030204" pitchFamily="34" charset="0"/>
              </a:rPr>
              <a:t>map</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finding</a:t>
            </a:r>
            <a:r>
              <a:rPr lang="fr-FR"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130148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know that a model is good?</a:t>
            </a:r>
            <a:endParaRPr lang="fr-FR" dirty="0"/>
          </a:p>
        </p:txBody>
      </p:sp>
      <p:sp>
        <p:nvSpPr>
          <p:cNvPr id="3" name="Content Placeholder 2"/>
          <p:cNvSpPr>
            <a:spLocks noGrp="1"/>
          </p:cNvSpPr>
          <p:nvPr>
            <p:ph idx="1"/>
          </p:nvPr>
        </p:nvSpPr>
        <p:spPr/>
        <p:txBody>
          <a:bodyPr/>
          <a:lstStyle/>
          <a:p>
            <a:r>
              <a:rPr lang="en-US" dirty="0"/>
              <a:t>The model should represent some aspect of the real world</a:t>
            </a:r>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 Box 5"/>
          <p:cNvSpPr txBox="1">
            <a:spLocks noChangeArrowheads="1"/>
          </p:cNvSpPr>
          <p:nvPr/>
        </p:nvSpPr>
        <p:spPr bwMode="auto">
          <a:xfrm>
            <a:off x="2165986" y="437669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7342850" y="3960813"/>
            <a:ext cx="2245923" cy="2246294"/>
          </a:xfrm>
          <a:prstGeom prst="rect">
            <a:avLst/>
          </a:prstGeom>
          <a:noFill/>
          <a:ln w="9525">
            <a:noFill/>
            <a:miter lim="800000"/>
            <a:headEnd/>
            <a:tailEnd/>
          </a:ln>
        </p:spPr>
      </p:pic>
      <p:sp>
        <p:nvSpPr>
          <p:cNvPr id="7" name="AutoShape 9"/>
          <p:cNvSpPr>
            <a:spLocks noChangeArrowheads="1"/>
          </p:cNvSpPr>
          <p:nvPr/>
        </p:nvSpPr>
        <p:spPr bwMode="auto">
          <a:xfrm>
            <a:off x="5752536" y="4543588"/>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0" name="Rectangle 10"/>
          <p:cNvSpPr>
            <a:spLocks noChangeArrowheads="1"/>
          </p:cNvSpPr>
          <p:nvPr/>
        </p:nvSpPr>
        <p:spPr bwMode="auto">
          <a:xfrm>
            <a:off x="5435575" y="3627220"/>
            <a:ext cx="2478995"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a:t>
            </a:r>
          </a:p>
        </p:txBody>
      </p:sp>
      <p:sp>
        <p:nvSpPr>
          <p:cNvPr id="20" name="Rectangle 10"/>
          <p:cNvSpPr>
            <a:spLocks noChangeArrowheads="1"/>
          </p:cNvSpPr>
          <p:nvPr/>
        </p:nvSpPr>
        <p:spPr bwMode="auto">
          <a:xfrm>
            <a:off x="7829730" y="6372914"/>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
        <p:nvSpPr>
          <p:cNvPr id="8" name="TextBox 7">
            <a:extLst>
              <a:ext uri="{FF2B5EF4-FFF2-40B4-BE49-F238E27FC236}">
                <a16:creationId xmlns:a16="http://schemas.microsoft.com/office/drawing/2014/main" id="{9C7C81EA-A225-BE40-86FA-8A904AF242E0}"/>
              </a:ext>
            </a:extLst>
          </p:cNvPr>
          <p:cNvSpPr txBox="1"/>
          <p:nvPr/>
        </p:nvSpPr>
        <p:spPr>
          <a:xfrm>
            <a:off x="600374" y="6899897"/>
            <a:ext cx="998555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We have to </a:t>
            </a:r>
            <a:r>
              <a:rPr lang="en-US" sz="2800" b="1" dirty="0">
                <a:latin typeface="Calibri" panose="020F0502020204030204" pitchFamily="34" charset="0"/>
                <a:cs typeface="Calibri" panose="020F0502020204030204" pitchFamily="34" charset="0"/>
              </a:rPr>
              <a:t>evaluate</a:t>
            </a:r>
            <a:r>
              <a:rPr lang="en-US" sz="2800" dirty="0">
                <a:latin typeface="Calibri" panose="020F0502020204030204" pitchFamily="34" charset="0"/>
                <a:cs typeface="Calibri" panose="020F0502020204030204" pitchFamily="34" charset="0"/>
              </a:rPr>
              <a:t> whether the model represents reality properly</a:t>
            </a:r>
          </a:p>
        </p:txBody>
      </p:sp>
    </p:spTree>
    <p:extLst>
      <p:ext uri="{BB962C8B-B14F-4D97-AF65-F5344CB8AC3E}">
        <p14:creationId xmlns:p14="http://schemas.microsoft.com/office/powerpoint/2010/main" val="168582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dirty="0"/>
              <a:t>What is an Information System?</a:t>
            </a:r>
          </a:p>
          <a:p>
            <a:pPr marL="742950" indent="-742950">
              <a:buAutoNum type="arabicPeriod"/>
            </a:pPr>
            <a:r>
              <a:rPr lang="en-US" dirty="0"/>
              <a:t>Data Management</a:t>
            </a:r>
          </a:p>
          <a:p>
            <a:pPr marL="742950" indent="-742950">
              <a:buAutoNum type="arabicPeriod"/>
            </a:pPr>
            <a:r>
              <a:rPr lang="en-US" dirty="0"/>
              <a:t>Information Management</a:t>
            </a:r>
          </a:p>
          <a:p>
            <a:pPr marL="742950" indent="-742950">
              <a:buAutoNum type="arabicPeriod"/>
            </a:pPr>
            <a:r>
              <a:rPr lang="en-US" dirty="0"/>
              <a:t>Distributed Information Management</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a:t>
            </a:r>
            <a:r>
              <a:rPr lang="fr-FR" dirty="0" err="1"/>
              <a:t>is</a:t>
            </a:r>
            <a:r>
              <a:rPr lang="fr-FR" dirty="0"/>
              <a:t> hard!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7"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8933164" y="4626220"/>
            <a:ext cx="2292069" cy="1960127"/>
          </a:xfrm>
          <a:prstGeom prst="rect">
            <a:avLst/>
          </a:prstGeom>
        </p:spPr>
      </p:pic>
      <p:sp>
        <p:nvSpPr>
          <p:cNvPr id="9" name="Rectangle 8"/>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839616" y="467424"/>
            <a:ext cx="2352780" cy="2091919"/>
          </a:xfrm>
          <a:prstGeom prst="rect">
            <a:avLst/>
          </a:prstGeom>
        </p:spPr>
      </p:pic>
      <p:sp>
        <p:nvSpPr>
          <p:cNvPr id="12" name="Rectangle 11"/>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304691" y="495892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446870" y="296270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215451" y="512527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4888038" y="110683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298816" y="409842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757880" y="212110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365404" y="622166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Tree>
    <p:extLst>
      <p:ext uri="{BB962C8B-B14F-4D97-AF65-F5344CB8AC3E}">
        <p14:creationId xmlns:p14="http://schemas.microsoft.com/office/powerpoint/2010/main" val="256429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Functions in models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can always be computed</a:t>
            </a:r>
          </a:p>
          <a:p>
            <a:pPr marL="720000" lvl="1" indent="-636457">
              <a:buFont typeface="+mj-lt"/>
              <a:buAutoNum type="arabicPeriod"/>
            </a:pPr>
            <a:r>
              <a:rPr lang="en-GB" dirty="0"/>
              <a:t>can always be represented as data</a:t>
            </a:r>
          </a:p>
          <a:p>
            <a:pPr marL="720000" lvl="1" indent="-636457">
              <a:buFont typeface="+mj-lt"/>
              <a:buAutoNum type="arabicPeriod"/>
            </a:pPr>
            <a:r>
              <a:rPr lang="en-GB" dirty="0"/>
              <a:t>can sometimes be both computed and enumerated</a:t>
            </a:r>
          </a:p>
        </p:txBody>
      </p:sp>
      <p:sp>
        <p:nvSpPr>
          <p:cNvPr id="2" name="Footer Placeholder 1">
            <a:extLst>
              <a:ext uri="{FF2B5EF4-FFF2-40B4-BE49-F238E27FC236}">
                <a16:creationId xmlns:a16="http://schemas.microsoft.com/office/drawing/2014/main" id="{621F01F3-5801-294F-8D60-53856901ED59}"/>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1E7ADBCB-CA92-7F45-AEEF-E7401F011B81}"/>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Interpretation relationships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are always computable</a:t>
            </a:r>
          </a:p>
          <a:p>
            <a:pPr marL="720000" lvl="1" indent="-636457">
              <a:buFont typeface="+mj-lt"/>
              <a:buAutoNum type="arabicPeriod"/>
            </a:pPr>
            <a:r>
              <a:rPr lang="en-GB" dirty="0"/>
              <a:t>are sometimes computable</a:t>
            </a:r>
          </a:p>
          <a:p>
            <a:pPr marL="720000" lvl="1" indent="-636457">
              <a:buFont typeface="+mj-lt"/>
              <a:buAutoNum type="arabicPeriod"/>
            </a:pPr>
            <a:r>
              <a:rPr lang="en-GB" dirty="0"/>
              <a:t>are uniquely defined</a:t>
            </a:r>
          </a:p>
          <a:p>
            <a:pPr marL="72000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8DE96107-D896-E640-A8B1-22E2E5173746}"/>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18AD5023-E3D8-5943-BC5D-79AD9C15449B}"/>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3. Representation of Models</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0191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Example: a Mathematical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Modelling a set of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2"/>
                <a:stretch>
                  <a:fillRect l="-1763" t="-152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159" y="4752900"/>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Representation</a:t>
            </a:r>
            <a:r>
              <a:rPr lang="fr-FR" dirty="0"/>
              <a:t> of </a:t>
            </a:r>
            <a:r>
              <a:rPr lang="fr-FR" dirty="0" err="1"/>
              <a:t>Functions</a:t>
            </a:r>
            <a:endParaRPr lang="fr-F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3048" y="1549485"/>
                <a:ext cx="11251199" cy="5809192"/>
              </a:xfrm>
            </p:spPr>
            <p:txBody>
              <a:bodyPr/>
              <a:lstStyle/>
              <a:p>
                <a:r>
                  <a:rPr lang="en-US" dirty="0"/>
                  <a:t>Functions can be represented by a specification or algorithm or by enumerating the values it can take</a:t>
                </a:r>
              </a:p>
              <a:p>
                <a:pPr marL="1490826" lvl="1" indent="-571500">
                  <a:buFont typeface="Arial" panose="020B0604020202020204" pitchFamily="34" charset="0"/>
                  <a:buChar char="•"/>
                </a:pPr>
                <a:r>
                  <a:rPr lang="en-US" dirty="0"/>
                  <a:t>Functions are called quantitative or qualitative variables</a:t>
                </a:r>
              </a:p>
              <a:p>
                <a:r>
                  <a:rPr lang="en-US" dirty="0"/>
                  <a:t>The enumerated values are called </a:t>
                </a:r>
                <a:r>
                  <a:rPr lang="en-US" b="1" dirty="0"/>
                  <a:t>data</a:t>
                </a:r>
              </a:p>
              <a:p>
                <a:r>
                  <a:rPr lang="en-US" dirty="0"/>
                  <a:t>Representing a single trajectory </a:t>
                </a:r>
                <a14:m>
                  <m:oMath xmlns:m="http://schemas.openxmlformats.org/officeDocument/2006/math">
                    <m:r>
                      <a:rPr lang="fr-CH" i="1">
                        <a:latin typeface="Cambria Math" panose="02040503050406030204" pitchFamily="18" charset="0"/>
                      </a:rPr>
                      <m:t>𝑡𝑟</m:t>
                    </m:r>
                  </m:oMath>
                </a14:m>
                <a:endParaRPr lang="en-US" dirty="0"/>
              </a:p>
              <a:p>
                <a:pPr marL="1490826" lvl="1" indent="-571500">
                  <a:buFont typeface="Arial" panose="020B0604020202020204" pitchFamily="34" charset="0"/>
                  <a:buChar char="•"/>
                </a:pPr>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pPr marL="1490826" lvl="1" indent="-571500">
                  <a:buFont typeface="Arial" panose="020B0604020202020204" pitchFamily="34" charset="0"/>
                  <a:buChar char="•"/>
                </a:pPr>
                <a:r>
                  <a:rPr lang="en-US" dirty="0"/>
                  <a:t>as algorithm: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r>
                          <a:rPr lang="fr-CH" i="1">
                            <a:latin typeface="Cambria Math" panose="02040503050406030204" pitchFamily="18" charset="0"/>
                          </a:rPr>
                          <m:t>𝑡</m:t>
                        </m:r>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f>
                      <m:fPr>
                        <m:ctrlPr>
                          <a:rPr lang="fr-CH" i="1">
                            <a:latin typeface="Cambria Math" panose="02040503050406030204" pitchFamily="18" charset="0"/>
                          </a:rPr>
                        </m:ctrlPr>
                      </m:fPr>
                      <m:num>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num>
                      <m:den>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den>
                    </m:f>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oMath>
                </a14:m>
                <a:r>
                  <a:rPr lang="en-US" dirty="0"/>
                  <a:t>)</a:t>
                </a:r>
              </a:p>
              <a:p>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691" t="-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7465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Functions</a:t>
            </a:r>
            <a:r>
              <a:rPr lang="fr-FR" dirty="0"/>
              <a:t> in Information </a:t>
            </a:r>
            <a:r>
              <a:rPr lang="fr-FR" dirty="0" err="1"/>
              <a:t>Systems</a:t>
            </a:r>
            <a:endParaRPr lang="fr-FR" dirty="0"/>
          </a:p>
        </p:txBody>
      </p:sp>
      <p:sp>
        <p:nvSpPr>
          <p:cNvPr id="3" name="Content Placeholder 2"/>
          <p:cNvSpPr>
            <a:spLocks noGrp="1"/>
          </p:cNvSpPr>
          <p:nvPr>
            <p:ph idx="1"/>
          </p:nvPr>
        </p:nvSpPr>
        <p:spPr/>
        <p:txBody>
          <a:bodyPr/>
          <a:lstStyle/>
          <a:p>
            <a:r>
              <a:rPr lang="en-US" dirty="0"/>
              <a:t>Information systems strongly rely on representation of functions as data</a:t>
            </a:r>
          </a:p>
          <a:p>
            <a:pPr lvl="1"/>
            <a:r>
              <a:rPr lang="en-US" dirty="0"/>
              <a:t>many aspects of the world are not algorithmically defined, e.g., birthdate of a person, but are rather observations</a:t>
            </a:r>
          </a:p>
          <a:p>
            <a:r>
              <a:rPr lang="en-US" dirty="0"/>
              <a:t>Algorithmically defined functions play nevertheless an important role</a:t>
            </a:r>
          </a:p>
          <a:p>
            <a:pPr lvl="1">
              <a:buFont typeface="Arial"/>
              <a:buChar char="–"/>
            </a:pPr>
            <a:r>
              <a:rPr lang="en-US" dirty="0"/>
              <a:t>models, queries, views etc.</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57859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Structures</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681E-A22E-F94C-9C49-B4ED2075C2E7}"/>
              </a:ext>
            </a:extLst>
          </p:cNvPr>
          <p:cNvSpPr>
            <a:spLocks noGrp="1"/>
          </p:cNvSpPr>
          <p:nvPr>
            <p:ph type="title"/>
          </p:nvPr>
        </p:nvSpPr>
        <p:spPr/>
        <p:txBody>
          <a:bodyPr/>
          <a:lstStyle/>
          <a:p>
            <a:r>
              <a:rPr lang="en-US" dirty="0"/>
              <a:t>Representation of Mathematical Models</a:t>
            </a:r>
          </a:p>
        </p:txBody>
      </p:sp>
      <p:sp>
        <p:nvSpPr>
          <p:cNvPr id="3" name="Content Placeholder 2">
            <a:extLst>
              <a:ext uri="{FF2B5EF4-FFF2-40B4-BE49-F238E27FC236}">
                <a16:creationId xmlns:a16="http://schemas.microsoft.com/office/drawing/2014/main" id="{F37AD0E1-37D0-A34B-B03B-87EEECF0464D}"/>
              </a:ext>
            </a:extLst>
          </p:cNvPr>
          <p:cNvSpPr>
            <a:spLocks noGrp="1"/>
          </p:cNvSpPr>
          <p:nvPr>
            <p:ph idx="1"/>
          </p:nvPr>
        </p:nvSpPr>
        <p:spPr/>
        <p:txBody>
          <a:bodyPr/>
          <a:lstStyle/>
          <a:p>
            <a:r>
              <a:rPr lang="en-US" dirty="0"/>
              <a:t>Representing the trajectory model as data structure</a:t>
            </a:r>
          </a:p>
          <a:p>
            <a:pPr marL="571500" indent="-571500">
              <a:buFontTx/>
              <a:buChar char="-"/>
            </a:pPr>
            <a:r>
              <a:rPr lang="en-US" dirty="0"/>
              <a:t>Choose an appropriate (abstract) data type</a:t>
            </a:r>
          </a:p>
          <a:p>
            <a:pPr marL="571500" indent="-571500">
              <a:buFontTx/>
              <a:buChar char="-"/>
            </a:pPr>
            <a:r>
              <a:rPr lang="en-US" dirty="0"/>
              <a:t>Map the model to the data type to obtain a data structure</a:t>
            </a:r>
          </a:p>
          <a:p>
            <a:pPr marL="571500" indent="-571500">
              <a:buFontTx/>
              <a:buChar char="-"/>
            </a:pPr>
            <a:r>
              <a:rPr lang="en-US" dirty="0"/>
              <a:t>Data structure will be processed by computer</a:t>
            </a:r>
          </a:p>
        </p:txBody>
      </p:sp>
      <p:sp>
        <p:nvSpPr>
          <p:cNvPr id="4" name="Footer Placeholder 3">
            <a:extLst>
              <a:ext uri="{FF2B5EF4-FFF2-40B4-BE49-F238E27FC236}">
                <a16:creationId xmlns:a16="http://schemas.microsoft.com/office/drawing/2014/main" id="{69D97FC8-E9E9-DB41-8540-AB3CEA10DA5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89892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6C15-CE17-6245-A45E-6724F5E1E634}"/>
              </a:ext>
            </a:extLst>
          </p:cNvPr>
          <p:cNvSpPr>
            <a:spLocks noGrp="1"/>
          </p:cNvSpPr>
          <p:nvPr>
            <p:ph type="title"/>
          </p:nvPr>
        </p:nvSpPr>
        <p:spPr/>
        <p:txBody>
          <a:bodyPr/>
          <a:lstStyle/>
          <a:p>
            <a:r>
              <a:rPr lang="en-US" dirty="0"/>
              <a:t>Abstract Data Types (ADT)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B82681-4877-BB48-9359-389105440278}"/>
                  </a:ext>
                </a:extLst>
              </p:cNvPr>
              <p:cNvSpPr>
                <a:spLocks noGrp="1"/>
              </p:cNvSpPr>
              <p:nvPr>
                <p:ph idx="1"/>
              </p:nvPr>
            </p:nvSpPr>
            <p:spPr/>
            <p:txBody>
              <a:bodyPr/>
              <a:lstStyle/>
              <a:p>
                <a:r>
                  <a:rPr lang="en-US" dirty="0"/>
                  <a:t>Are mathematical models of a data structures</a:t>
                </a:r>
              </a:p>
              <a:p>
                <a:r>
                  <a:rPr lang="en-US" dirty="0"/>
                  <a:t>Example: associative array </a:t>
                </a:r>
                <a:r>
                  <a:rPr lang="en-US" dirty="0">
                    <a:latin typeface="Courier" pitchFamily="2" charset="0"/>
                  </a:rPr>
                  <a:t>A</a:t>
                </a:r>
              </a:p>
              <a:p>
                <a:pPr marL="1485066" lvl="1" indent="-565739">
                  <a:buFont typeface="Arial"/>
                  <a:buChar char="•"/>
                </a:pPr>
                <a14:m>
                  <m:oMath xmlns:m="http://schemas.openxmlformats.org/officeDocument/2006/math">
                    <m:r>
                      <a:rPr lang="fr-CH" b="0" i="1" smtClean="0">
                        <a:latin typeface="Cambria Math" panose="02040503050406030204" pitchFamily="18" charset="0"/>
                      </a:rPr>
                      <m:t>𝐴</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d>
                          <m:dPr>
                            <m:ctrlPr>
                              <a:rPr lang="fr-CH" b="0" i="1" smtClean="0">
                                <a:latin typeface="Cambria Math" panose="02040503050406030204" pitchFamily="18" charset="0"/>
                              </a:rPr>
                            </m:ctrlPr>
                          </m:dPr>
                          <m:e>
                            <m:r>
                              <a:rPr lang="fr-CH" b="0" i="1" smtClean="0">
                                <a:latin typeface="Cambria Math" panose="02040503050406030204" pitchFamily="18" charset="0"/>
                              </a:rPr>
                              <m:t>𝑘</m:t>
                            </m:r>
                            <m:r>
                              <a:rPr lang="fr-CH" b="0" i="1" smtClean="0">
                                <a:latin typeface="Cambria Math" panose="02040503050406030204" pitchFamily="18" charset="0"/>
                              </a:rPr>
                              <m:t>,</m:t>
                            </m:r>
                            <m:r>
                              <a:rPr lang="fr-CH" b="0" i="1" smtClean="0">
                                <a:latin typeface="Cambria Math" panose="02040503050406030204" pitchFamily="18" charset="0"/>
                              </a:rPr>
                              <m:t>𝑣</m:t>
                            </m:r>
                          </m:e>
                        </m:d>
                      </m:e>
                      <m:e>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𝑣</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e>
                    </m:d>
                  </m:oMath>
                </a14:m>
                <a:endParaRPr lang="fr-CH" b="0" dirty="0">
                  <a:ea typeface="Cambria Math" panose="02040503050406030204" pitchFamily="18" charset="0"/>
                </a:endParaRPr>
              </a:p>
              <a:p>
                <a:pPr marL="1485066" lvl="1" indent="-565739">
                  <a:buFont typeface="Arial"/>
                  <a:buChar char="•"/>
                </a:pPr>
                <a14:m>
                  <m:oMath xmlns:m="http://schemas.openxmlformats.org/officeDocument/2006/math">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oMath>
                </a14:m>
                <a:r>
                  <a:rPr lang="fr-FR" dirty="0"/>
                  <a:t>are </a:t>
                </a:r>
                <a:r>
                  <a:rPr lang="fr-FR" dirty="0" err="1"/>
                  <a:t>other</a:t>
                </a:r>
                <a:r>
                  <a:rPr lang="fr-FR" dirty="0"/>
                  <a:t> </a:t>
                </a:r>
                <a:r>
                  <a:rPr lang="fr-FR" dirty="0" err="1"/>
                  <a:t>ADTs</a:t>
                </a:r>
                <a:endParaRPr lang="fr-FR" dirty="0"/>
              </a:p>
              <a:p>
                <a:pPr marL="1485066" lvl="1" indent="-565739">
                  <a:buFont typeface="Arial"/>
                  <a:buChar char="•"/>
                </a:pPr>
                <a:r>
                  <a:rPr lang="fr-FR" dirty="0"/>
                  <a:t>Operations:  </a:t>
                </a:r>
                <a:br>
                  <a:rPr lang="fr-FR" dirty="0"/>
                </a:br>
                <a:r>
                  <a:rPr lang="fr-FR" dirty="0"/>
                  <a:t>	</a:t>
                </a:r>
                <a:r>
                  <a:rPr lang="fr-FR" sz="3200" dirty="0" err="1">
                    <a:latin typeface="Courier" pitchFamily="2" charset="0"/>
                  </a:rPr>
                  <a:t>A.put</a:t>
                </a:r>
                <a:r>
                  <a:rPr lang="fr-FR" sz="3200" dirty="0">
                    <a:latin typeface="Courier" pitchFamily="2" charset="0"/>
                  </a:rPr>
                  <a:t>(key, value), </a:t>
                </a:r>
                <a:r>
                  <a:rPr lang="fr-FR" sz="3200" dirty="0" err="1">
                    <a:latin typeface="Courier" pitchFamily="2" charset="0"/>
                  </a:rPr>
                  <a:t>A.get</a:t>
                </a:r>
                <a:r>
                  <a:rPr lang="fr-FR" sz="3200" dirty="0">
                    <a:latin typeface="Courier" pitchFamily="2" charset="0"/>
                  </a:rPr>
                  <a:t>(key), 	</a:t>
                </a:r>
                <a:r>
                  <a:rPr lang="fr-FR" sz="3200" dirty="0" err="1">
                    <a:latin typeface="Courier" pitchFamily="2" charset="0"/>
                  </a:rPr>
                  <a:t>A.delete</a:t>
                </a:r>
                <a:r>
                  <a:rPr lang="fr-FR" sz="3200" dirty="0">
                    <a:latin typeface="Courier" pitchFamily="2" charset="0"/>
                  </a:rPr>
                  <a:t>(key)</a:t>
                </a:r>
                <a:endParaRPr lang="fr-FR" sz="2400" dirty="0">
                  <a:latin typeface="Courier" pitchFamily="2" charset="0"/>
                </a:endParaRPr>
              </a:p>
              <a:p>
                <a:pPr marL="1485066" lvl="1" indent="-565739">
                  <a:buFont typeface="Arial"/>
                  <a:buChar char="•"/>
                </a:pPr>
                <a:r>
                  <a:rPr lang="fr-FR" dirty="0" err="1"/>
                  <a:t>Constraint</a:t>
                </a:r>
                <a:r>
                  <a:rPr lang="fr-FR" dirty="0"/>
                  <a:t>: </a:t>
                </a:r>
                <a:r>
                  <a:rPr lang="fr-FR" dirty="0" err="1"/>
                  <a:t>every</a:t>
                </a:r>
                <a:r>
                  <a:rPr lang="fr-FR" dirty="0"/>
                  <a:t> key </a:t>
                </a:r>
                <a:r>
                  <a:rPr lang="fr-FR" dirty="0" err="1"/>
                  <a:t>occurs</a:t>
                </a:r>
                <a:r>
                  <a:rPr lang="fr-FR" dirty="0"/>
                  <a:t> </a:t>
                </a:r>
                <a:r>
                  <a:rPr lang="fr-FR" dirty="0" err="1"/>
                  <a:t>only</a:t>
                </a:r>
                <a:r>
                  <a:rPr lang="fr-FR" dirty="0"/>
                  <a:t> once</a:t>
                </a:r>
              </a:p>
              <a:p>
                <a:pPr marL="1"/>
                <a:r>
                  <a:rPr lang="fr-FR" dirty="0"/>
                  <a:t>Can </a:t>
                </a:r>
                <a:r>
                  <a:rPr lang="fr-FR" dirty="0" err="1"/>
                  <a:t>represent</a:t>
                </a:r>
                <a:r>
                  <a:rPr lang="fr-FR" dirty="0"/>
                  <a:t> a </a:t>
                </a:r>
                <a:r>
                  <a:rPr lang="fr-FR" dirty="0" err="1"/>
                  <a:t>function</a:t>
                </a:r>
                <a:r>
                  <a:rPr lang="fr-FR"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oMath>
                </a14:m>
                <a:endParaRPr lang="fr-FR" dirty="0"/>
              </a:p>
              <a:p>
                <a:pPr marL="565740" indent="-565739">
                  <a:buFont typeface="Arial"/>
                  <a:buChar char="•"/>
                </a:pPr>
                <a:endParaRPr lang="fr-FR" dirty="0"/>
              </a:p>
              <a:p>
                <a:endParaRPr lang="en-US" dirty="0"/>
              </a:p>
              <a:p>
                <a:endParaRPr lang="en-US" dirty="0"/>
              </a:p>
            </p:txBody>
          </p:sp>
        </mc:Choice>
        <mc:Fallback>
          <p:sp>
            <p:nvSpPr>
              <p:cNvPr id="3" name="Content Placeholder 2">
                <a:extLst>
                  <a:ext uri="{FF2B5EF4-FFF2-40B4-BE49-F238E27FC236}">
                    <a16:creationId xmlns:a16="http://schemas.microsoft.com/office/drawing/2014/main" id="{17B82681-4877-BB48-9359-389105440278}"/>
                  </a:ext>
                </a:extLst>
              </p:cNvPr>
              <p:cNvSpPr>
                <a:spLocks noGrp="1" noRot="1" noChangeAspect="1" noMove="1" noResize="1" noEditPoints="1" noAdjustHandles="1" noChangeArrowheads="1" noChangeShapeType="1" noTextEdit="1"/>
              </p:cNvSpPr>
              <p:nvPr>
                <p:ph idx="1"/>
              </p:nvPr>
            </p:nvSpPr>
            <p:spPr>
              <a:blipFill>
                <a:blip r:embed="rId3"/>
                <a:stretch>
                  <a:fillRect l="-1763" t="-1528" b="-37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D05928-B59E-9247-81BE-B1DB13B301F7}"/>
              </a:ext>
            </a:extLst>
          </p:cNvPr>
          <p:cNvSpPr>
            <a:spLocks noGrp="1"/>
          </p:cNvSpPr>
          <p:nvPr>
            <p:ph type="ftr" sz="quarter" idx="10"/>
          </p:nvPr>
        </p:nvSpPr>
        <p:spPr/>
        <p:txBody>
          <a:bodyPr/>
          <a:lstStyle/>
          <a:p>
            <a:r>
              <a:rPr lang="fr-CH" dirty="0"/>
              <a:t>©2020, Karl Aberer, EPFL-IC, Laboratoire de systèmes d'informations répartis </a:t>
            </a:r>
            <a:endParaRPr lang="en-GB" dirty="0"/>
          </a:p>
        </p:txBody>
      </p:sp>
    </p:spTree>
    <p:extLst>
      <p:ext uri="{BB962C8B-B14F-4D97-AF65-F5344CB8AC3E}">
        <p14:creationId xmlns:p14="http://schemas.microsoft.com/office/powerpoint/2010/main" val="99632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7E8C-D5F7-E249-BB5A-37493C652FD4}"/>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EB60-125A-CB45-8B70-1F0D9B9D4F01}"/>
                  </a:ext>
                </a:extLst>
              </p:cNvPr>
              <p:cNvSpPr>
                <a:spLocks noGrp="1"/>
              </p:cNvSpPr>
              <p:nvPr>
                <p:ph idx="1"/>
              </p:nvPr>
            </p:nvSpPr>
            <p:spPr>
              <a:xfrm>
                <a:off x="233048" y="1549485"/>
                <a:ext cx="11395215" cy="5809192"/>
              </a:xfrm>
            </p:spPr>
            <p:txBody>
              <a:bodyPr/>
              <a:lstStyle/>
              <a:p>
                <a:r>
                  <a:rPr lang="en-US" dirty="0"/>
                  <a:t>Mapping the domains to the data structures</a:t>
                </a:r>
              </a:p>
              <a:p>
                <a:pPr marL="1131478" lvl="2" indent="0">
                  <a:buNone/>
                </a:pPr>
                <a14:m>
                  <m:oMath xmlns:m="http://schemas.openxmlformats.org/officeDocument/2006/math">
                    <m:r>
                      <a:rPr lang="fr-CH" b="0" i="1" smtClean="0">
                        <a:latin typeface="Cambria Math" panose="02040503050406030204" pitchFamily="18" charset="0"/>
                      </a:rPr>
                      <m:t>𝑅</m:t>
                    </m:r>
                    <m:r>
                      <a:rPr lang="fr-CH" b="0" i="1" smtClean="0">
                        <a:latin typeface="Cambria Math" panose="02040503050406030204" pitchFamily="18" charset="0"/>
                      </a:rPr>
                      <m:t>:</m:t>
                    </m:r>
                    <m:r>
                      <a:rPr lang="fr-CH" b="0" i="1" smtClean="0">
                        <a:latin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oMath>
                </a14:m>
                <a:r>
                  <a:rPr lang="en-US" dirty="0"/>
                  <a:t> </a:t>
                </a:r>
                <a:br>
                  <a:rPr lang="en-US" dirty="0"/>
                </a:br>
                <a:r>
                  <a:rPr lang="en-US" dirty="0"/>
                  <a:t>	time in seconds from some reference time</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𝑇𝑢𝑝𝑙𝑒</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𝐹𝑙𝑜𝑎𝑡</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e>
                    </m:d>
                  </m:oMath>
                </a14:m>
                <a:r>
                  <a:rPr lang="fr-CH" b="0" dirty="0">
                    <a:ea typeface="Cambria Math" panose="02040503050406030204" pitchFamily="18" charset="0"/>
                  </a:rPr>
                  <a:t> </a:t>
                </a:r>
              </a:p>
              <a:p>
                <a:pPr marL="1131478" lvl="2" indent="0">
                  <a:buNone/>
                </a:pPr>
                <a:r>
                  <a:rPr lang="en-US" dirty="0"/>
                  <a:t>	longitude, latitude in degrees</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𝑇𝑟</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𝐴</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𝑆</m:t>
                        </m:r>
                      </m:e>
                    </m:d>
                  </m:oMath>
                </a14:m>
                <a:r>
                  <a:rPr lang="en-US" dirty="0"/>
                  <a:t> </a:t>
                </a:r>
              </a:p>
              <a:p>
                <a:pPr marL="1131478" lvl="2" indent="0">
                  <a:buNone/>
                </a:pPr>
                <a:r>
                  <a:rPr lang="fr-CH" b="0" dirty="0"/>
                  <a:t>	</a:t>
                </a:r>
                <a14:m>
                  <m:oMath xmlns:m="http://schemas.openxmlformats.org/officeDocument/2006/math">
                    <m:r>
                      <a:rPr lang="fr-CH" b="0" i="1" smtClean="0">
                        <a:latin typeface="Cambria Math" panose="02040503050406030204" pitchFamily="18" charset="0"/>
                      </a:rPr>
                      <m:t>𝑅</m:t>
                    </m:r>
                    <m:d>
                      <m:dPr>
                        <m:ctrlPr>
                          <a:rPr lang="fr-CH" b="0" i="1" smtClean="0">
                            <a:latin typeface="Cambria Math" panose="02040503050406030204" pitchFamily="18" charset="0"/>
                          </a:rPr>
                        </m:ctrlPr>
                      </m:dPr>
                      <m:e>
                        <m:r>
                          <a:rPr lang="fr-CH" b="0" i="1" smtClean="0">
                            <a:latin typeface="Cambria Math" panose="02040503050406030204" pitchFamily="18" charset="0"/>
                          </a:rPr>
                          <m:t>𝑡𝑟</m:t>
                        </m:r>
                      </m:e>
                    </m:d>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e>
                    </m:d>
                    <m:r>
                      <a:rPr lang="fr-CH" b="0" i="1" smtClean="0">
                        <a:latin typeface="Cambria Math" panose="02040503050406030204" pitchFamily="18" charset="0"/>
                      </a:rPr>
                      <m:t>),…,</m:t>
                    </m:r>
                    <m:r>
                      <a:rPr lang="fr-CH" b="0" i="0" smtClean="0">
                        <a:latin typeface="Cambria Math" panose="02040503050406030204" pitchFamily="18" charset="0"/>
                      </a:rPr>
                      <m:t>(</m:t>
                    </m:r>
                    <m:r>
                      <a:rPr lang="fr-CH" i="1">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𝑛</m:t>
                            </m:r>
                          </m:sub>
                        </m:sSub>
                        <m:r>
                          <a:rPr lang="fr-CH" b="0" i="1" smtClean="0">
                            <a:latin typeface="Cambria Math" panose="02040503050406030204" pitchFamily="18" charset="0"/>
                          </a:rPr>
                          <m:t>)</m:t>
                        </m:r>
                        <m:r>
                          <a:rPr lang="fr-CH" i="1">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𝑅</m:t>
                            </m:r>
                            <m:r>
                              <a:rPr lang="fr-CH" b="0" i="1" smtClean="0">
                                <a:latin typeface="Cambria Math" panose="02040503050406030204" pitchFamily="18" charset="0"/>
                              </a:rPr>
                              <m:t>(</m:t>
                            </m:r>
                            <m:r>
                              <a:rPr lang="fr-CH" i="1">
                                <a:latin typeface="Cambria Math" panose="02040503050406030204" pitchFamily="18" charset="0"/>
                              </a:rPr>
                              <m:t>𝑠</m:t>
                            </m:r>
                          </m:e>
                          <m:sub>
                            <m:r>
                              <a:rPr lang="fr-CH" b="0" i="1" smtClean="0">
                                <a:latin typeface="Cambria Math" panose="02040503050406030204" pitchFamily="18" charset="0"/>
                              </a:rPr>
                              <m:t>𝑛</m:t>
                            </m:r>
                          </m:sub>
                        </m:sSub>
                      </m:e>
                    </m:d>
                    <m:r>
                      <a:rPr lang="fr-CH"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572AEB60-125A-CB45-8B70-1F0D9B9D4F01}"/>
                  </a:ext>
                </a:extLst>
              </p:cNvPr>
              <p:cNvSpPr>
                <a:spLocks noGrp="1" noRot="1" noChangeAspect="1" noMove="1" noResize="1" noEditPoints="1" noAdjustHandles="1" noChangeArrowheads="1" noChangeShapeType="1" noTextEdit="1"/>
              </p:cNvSpPr>
              <p:nvPr>
                <p:ph idx="1"/>
              </p:nvPr>
            </p:nvSpPr>
            <p:spPr>
              <a:xfrm>
                <a:off x="233048" y="1549485"/>
                <a:ext cx="11395215" cy="5809192"/>
              </a:xfrm>
              <a:blipFill>
                <a:blip r:embed="rId2"/>
                <a:stretch>
                  <a:fillRect l="-1669" t="-1528" r="-1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B737F7D-D568-7F44-BBE8-EA5D397E3EF7}"/>
              </a:ext>
            </a:extLst>
          </p:cNvPr>
          <p:cNvSpPr>
            <a:spLocks noGrp="1"/>
          </p:cNvSpPr>
          <p:nvPr>
            <p:ph type="ftr" sz="quarter" idx="10"/>
          </p:nvPr>
        </p:nvSpPr>
        <p:spPr/>
        <p:txBody>
          <a:bodyPr/>
          <a:lstStyle/>
          <a:p>
            <a:r>
              <a:rPr lang="fr-CH" dirty="0"/>
              <a:t>©2020, Karl Aberer, EPFL-IC, Laboratoire de systèmes d'informations répartis </a:t>
            </a:r>
            <a:endParaRPr lang="en-GB" dirty="0"/>
          </a:p>
        </p:txBody>
      </p:sp>
    </p:spTree>
    <p:extLst>
      <p:ext uri="{BB962C8B-B14F-4D97-AF65-F5344CB8AC3E}">
        <p14:creationId xmlns:p14="http://schemas.microsoft.com/office/powerpoint/2010/main" val="3217126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29D9-6A61-204A-A4A0-AD4D951CA002}"/>
              </a:ext>
            </a:extLst>
          </p:cNvPr>
          <p:cNvSpPr>
            <a:spLocks noGrp="1"/>
          </p:cNvSpPr>
          <p:nvPr>
            <p:ph type="title"/>
          </p:nvPr>
        </p:nvSpPr>
        <p:spPr/>
        <p:txBody>
          <a:bodyPr/>
          <a:lstStyle/>
          <a:p>
            <a:r>
              <a:rPr lang="en-US" dirty="0"/>
              <a:t>Physical Implementation of Data Structure</a:t>
            </a:r>
          </a:p>
        </p:txBody>
      </p:sp>
      <p:sp>
        <p:nvSpPr>
          <p:cNvPr id="3" name="Content Placeholder 2">
            <a:extLst>
              <a:ext uri="{FF2B5EF4-FFF2-40B4-BE49-F238E27FC236}">
                <a16:creationId xmlns:a16="http://schemas.microsoft.com/office/drawing/2014/main" id="{4C3763EA-53B8-0543-B963-B1D254BD955E}"/>
              </a:ext>
            </a:extLst>
          </p:cNvPr>
          <p:cNvSpPr>
            <a:spLocks noGrp="1"/>
          </p:cNvSpPr>
          <p:nvPr>
            <p:ph idx="1"/>
          </p:nvPr>
        </p:nvSpPr>
        <p:spPr/>
        <p:txBody>
          <a:bodyPr/>
          <a:lstStyle/>
          <a:p>
            <a:r>
              <a:rPr lang="en-US" sz="2800" dirty="0"/>
              <a:t>Requires a binary representation of the data structure</a:t>
            </a:r>
          </a:p>
          <a:p>
            <a:pPr marL="1022939" lvl="1" indent="-457200">
              <a:buFont typeface="Arial" panose="020B0604020202020204" pitchFamily="34" charset="0"/>
              <a:buChar char="•"/>
            </a:pPr>
            <a:r>
              <a:rPr lang="en-US" sz="2400" dirty="0"/>
              <a:t>Different implementations have different performance characteristics</a:t>
            </a:r>
          </a:p>
          <a:p>
            <a:r>
              <a:rPr lang="en-US" sz="2800" dirty="0"/>
              <a:t>Example: Map associative array to an array structure</a:t>
            </a:r>
          </a:p>
          <a:p>
            <a:pPr marL="565739" lvl="1" indent="0">
              <a:buNone/>
            </a:pPr>
            <a:r>
              <a:rPr lang="en-US" sz="2400" dirty="0"/>
              <a:t>	k1	v1	k2	v2 ….</a:t>
            </a:r>
          </a:p>
          <a:p>
            <a:pPr marL="565739" lvl="1" indent="0">
              <a:buNone/>
            </a:pPr>
            <a:r>
              <a:rPr lang="en-US" sz="2400" dirty="0"/>
              <a:t>	000	010	110	001 …</a:t>
            </a:r>
          </a:p>
          <a:p>
            <a:pPr indent="-353587"/>
            <a:r>
              <a:rPr lang="en-US" sz="2800" dirty="0"/>
              <a:t>	implement the functions of the ADT</a:t>
            </a:r>
          </a:p>
          <a:p>
            <a:r>
              <a:rPr lang="fr-FR" sz="2800" dirty="0"/>
              <a:t>Alternative </a:t>
            </a:r>
            <a:r>
              <a:rPr lang="fr-FR" sz="2800" dirty="0" err="1"/>
              <a:t>implementations</a:t>
            </a:r>
            <a:r>
              <a:rPr lang="fr-FR" sz="2800" dirty="0"/>
              <a:t> of associative </a:t>
            </a:r>
            <a:r>
              <a:rPr lang="fr-FR" sz="2800" dirty="0" err="1"/>
              <a:t>arrays</a:t>
            </a:r>
            <a:endParaRPr lang="fr-FR" sz="2800" dirty="0"/>
          </a:p>
          <a:p>
            <a:pPr marL="571500" indent="-571500">
              <a:buFont typeface="Arial" panose="020B0604020202020204" pitchFamily="34" charset="0"/>
              <a:buChar char="•"/>
            </a:pPr>
            <a:r>
              <a:rPr lang="fr-FR" sz="2800" dirty="0"/>
              <a:t>hash tables, </a:t>
            </a:r>
            <a:r>
              <a:rPr lang="fr-FR" sz="2800" dirty="0" err="1"/>
              <a:t>binary</a:t>
            </a:r>
            <a:r>
              <a:rPr lang="fr-FR" sz="2800" dirty="0"/>
              <a:t> </a:t>
            </a:r>
            <a:r>
              <a:rPr lang="fr-FR" sz="2800" dirty="0" err="1"/>
              <a:t>search</a:t>
            </a:r>
            <a:r>
              <a:rPr lang="fr-FR" sz="2800" dirty="0"/>
              <a:t> </a:t>
            </a:r>
            <a:r>
              <a:rPr lang="fr-FR" sz="2800" dirty="0" err="1"/>
              <a:t>trees</a:t>
            </a:r>
            <a:r>
              <a:rPr lang="fr-FR" sz="2800" dirty="0"/>
              <a:t>, tries, …</a:t>
            </a:r>
            <a:endParaRPr lang="en-US" sz="2800" dirty="0"/>
          </a:p>
          <a:p>
            <a:endParaRPr lang="en-US" sz="2800" dirty="0"/>
          </a:p>
          <a:p>
            <a:r>
              <a:rPr lang="en-US" sz="2800" dirty="0"/>
              <a:t>Representing the trajectory model as data structure in Python</a:t>
            </a:r>
            <a:br>
              <a:rPr lang="en-US" sz="3600" dirty="0"/>
            </a:br>
            <a:r>
              <a:rPr lang="en-US" sz="3600" dirty="0"/>
              <a:t>	</a:t>
            </a:r>
            <a:r>
              <a:rPr lang="en-US" sz="2800" dirty="0">
                <a:latin typeface="Courier" pitchFamily="2" charset="0"/>
              </a:rPr>
              <a:t>set(</a:t>
            </a:r>
            <a:r>
              <a:rPr lang="en-US" sz="2800" dirty="0" err="1">
                <a:latin typeface="Courier" pitchFamily="2" charset="0"/>
              </a:rPr>
              <a:t>dict</a:t>
            </a:r>
            <a:r>
              <a:rPr lang="en-US" sz="2800" dirty="0">
                <a:latin typeface="Courier" pitchFamily="2" charset="0"/>
              </a:rPr>
              <a:t>(float, tuple(float, float)))</a:t>
            </a:r>
          </a:p>
          <a:p>
            <a:pPr marL="1022939" lvl="1" indent="-457200">
              <a:buFont typeface="Arial" panose="020B0604020202020204" pitchFamily="34" charset="0"/>
              <a:buChar char="•"/>
            </a:pPr>
            <a:endParaRPr lang="en-US" sz="2400" dirty="0"/>
          </a:p>
        </p:txBody>
      </p:sp>
      <p:sp>
        <p:nvSpPr>
          <p:cNvPr id="4" name="Footer Placeholder 3">
            <a:extLst>
              <a:ext uri="{FF2B5EF4-FFF2-40B4-BE49-F238E27FC236}">
                <a16:creationId xmlns:a16="http://schemas.microsoft.com/office/drawing/2014/main" id="{5AA0C8B7-FC9A-1845-9C5A-8FE26B9DCE4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38972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017B-251E-8E4D-B86B-6062A4DEBC58}"/>
              </a:ext>
            </a:extLst>
          </p:cNvPr>
          <p:cNvSpPr>
            <a:spLocks noGrp="1"/>
          </p:cNvSpPr>
          <p:nvPr>
            <p:ph type="title"/>
          </p:nvPr>
        </p:nvSpPr>
        <p:spPr/>
        <p:txBody>
          <a:bodyPr/>
          <a:lstStyle/>
          <a:p>
            <a:r>
              <a:rPr lang="en-US" dirty="0"/>
              <a:t>Object-Oriented Models</a:t>
            </a:r>
          </a:p>
        </p:txBody>
      </p:sp>
      <p:sp>
        <p:nvSpPr>
          <p:cNvPr id="3" name="Content Placeholder 2">
            <a:extLst>
              <a:ext uri="{FF2B5EF4-FFF2-40B4-BE49-F238E27FC236}">
                <a16:creationId xmlns:a16="http://schemas.microsoft.com/office/drawing/2014/main" id="{CFA5DEB3-0D4E-C242-AE35-A7B50BD22E60}"/>
              </a:ext>
            </a:extLst>
          </p:cNvPr>
          <p:cNvSpPr>
            <a:spLocks noGrp="1"/>
          </p:cNvSpPr>
          <p:nvPr>
            <p:ph idx="1"/>
          </p:nvPr>
        </p:nvSpPr>
        <p:spPr/>
        <p:txBody>
          <a:bodyPr/>
          <a:lstStyle/>
          <a:p>
            <a:r>
              <a:rPr lang="en-US" dirty="0"/>
              <a:t>Allow to encapsulate ADTs and mimic the (signature of the) mathematical structure</a:t>
            </a:r>
          </a:p>
        </p:txBody>
      </p:sp>
      <p:sp>
        <p:nvSpPr>
          <p:cNvPr id="4" name="Footer Placeholder 3">
            <a:extLst>
              <a:ext uri="{FF2B5EF4-FFF2-40B4-BE49-F238E27FC236}">
                <a16:creationId xmlns:a16="http://schemas.microsoft.com/office/drawing/2014/main" id="{9A861808-EE32-8E4F-ABB1-23E0F8D2CF7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929C7B2B-41A6-1F4B-953B-91ED4A645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8724"/>
            <a:ext cx="11879263" cy="3640796"/>
          </a:xfrm>
          <a:prstGeom prst="rect">
            <a:avLst/>
          </a:prstGeom>
        </p:spPr>
      </p:pic>
    </p:spTree>
    <p:extLst>
      <p:ext uri="{BB962C8B-B14F-4D97-AF65-F5344CB8AC3E}">
        <p14:creationId xmlns:p14="http://schemas.microsoft.com/office/powerpoint/2010/main" val="2339256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98382" y="6972224"/>
            <a:ext cx="6705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internal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B772-B674-D648-9551-E8E0AA9C58F6}"/>
              </a:ext>
            </a:extLst>
          </p:cNvPr>
          <p:cNvSpPr>
            <a:spLocks noGrp="1"/>
          </p:cNvSpPr>
          <p:nvPr>
            <p:ph type="title"/>
          </p:nvPr>
        </p:nvSpPr>
        <p:spPr/>
        <p:txBody>
          <a:bodyPr/>
          <a:lstStyle/>
          <a:p>
            <a:r>
              <a:rPr lang="en-US" dirty="0"/>
              <a:t>Representation of Mathematical Models</a:t>
            </a:r>
          </a:p>
        </p:txBody>
      </p:sp>
      <p:sp>
        <p:nvSpPr>
          <p:cNvPr id="3" name="Content Placeholder 2">
            <a:extLst>
              <a:ext uri="{FF2B5EF4-FFF2-40B4-BE49-F238E27FC236}">
                <a16:creationId xmlns:a16="http://schemas.microsoft.com/office/drawing/2014/main" id="{DD26AF79-2045-C243-87A9-C580F8F6CDE4}"/>
              </a:ext>
            </a:extLst>
          </p:cNvPr>
          <p:cNvSpPr>
            <a:spLocks noGrp="1"/>
          </p:cNvSpPr>
          <p:nvPr>
            <p:ph idx="1"/>
          </p:nvPr>
        </p:nvSpPr>
        <p:spPr>
          <a:xfrm>
            <a:off x="395015" y="1525943"/>
            <a:ext cx="10790331" cy="5809192"/>
          </a:xfrm>
        </p:spPr>
        <p:txBody>
          <a:bodyPr/>
          <a:lstStyle/>
          <a:p>
            <a:r>
              <a:rPr lang="en-US" sz="3600" dirty="0"/>
              <a:t>Mathematical models of information systems are represented as data structures</a:t>
            </a:r>
          </a:p>
          <a:p>
            <a:pPr marL="571500" indent="-571500">
              <a:buFontTx/>
              <a:buChar char="-"/>
            </a:pPr>
            <a:r>
              <a:rPr lang="en-US" sz="3600" dirty="0"/>
              <a:t>The elements are represented as </a:t>
            </a:r>
            <a:r>
              <a:rPr lang="en-US" sz="3600" b="1" dirty="0"/>
              <a:t>structured</a:t>
            </a:r>
            <a:r>
              <a:rPr lang="en-US" sz="3600" dirty="0"/>
              <a:t> </a:t>
            </a:r>
            <a:r>
              <a:rPr lang="en-US" sz="3600" b="1" dirty="0"/>
              <a:t>data</a:t>
            </a:r>
          </a:p>
          <a:p>
            <a:pPr marL="571500" indent="-571500">
              <a:buFontTx/>
              <a:buChar char="-"/>
            </a:pPr>
            <a:r>
              <a:rPr lang="en-US" sz="3600" dirty="0"/>
              <a:t>The functions are represented as </a:t>
            </a:r>
            <a:r>
              <a:rPr lang="en-US" sz="3600" b="1" dirty="0"/>
              <a:t>programs</a:t>
            </a:r>
            <a:r>
              <a:rPr lang="en-US" sz="3600" dirty="0"/>
              <a:t> operating on this data or represented as </a:t>
            </a:r>
            <a:r>
              <a:rPr lang="en-US" sz="3600" b="1" dirty="0"/>
              <a:t>structured</a:t>
            </a:r>
            <a:r>
              <a:rPr lang="en-US" sz="3600" dirty="0"/>
              <a:t> </a:t>
            </a:r>
            <a:r>
              <a:rPr lang="en-US" sz="3600" b="1" dirty="0"/>
              <a:t>data</a:t>
            </a:r>
          </a:p>
          <a:p>
            <a:pPr marL="571500" indent="-571500">
              <a:buFontTx/>
              <a:buChar char="-"/>
            </a:pPr>
            <a:r>
              <a:rPr lang="en-US" sz="3600" dirty="0"/>
              <a:t>The structured data is represented in </a:t>
            </a:r>
            <a:r>
              <a:rPr lang="en-US" sz="3600" b="1" dirty="0"/>
              <a:t>binary format</a:t>
            </a:r>
          </a:p>
          <a:p>
            <a:pPr marL="1490826" lvl="1" indent="-571500">
              <a:buFont typeface="Arial" panose="020B0604020202020204" pitchFamily="34" charset="0"/>
              <a:buChar char="•"/>
            </a:pPr>
            <a:endParaRPr lang="en-US" sz="3200" dirty="0"/>
          </a:p>
        </p:txBody>
      </p:sp>
      <p:sp>
        <p:nvSpPr>
          <p:cNvPr id="4" name="Footer Placeholder 3">
            <a:extLst>
              <a:ext uri="{FF2B5EF4-FFF2-40B4-BE49-F238E27FC236}">
                <a16:creationId xmlns:a16="http://schemas.microsoft.com/office/drawing/2014/main" id="{7E485241-6906-B04F-89F8-FD2ED369299F}"/>
              </a:ext>
            </a:extLst>
          </p:cNvPr>
          <p:cNvSpPr>
            <a:spLocks noGrp="1"/>
          </p:cNvSpPr>
          <p:nvPr>
            <p:ph type="ftr" sz="quarter" idx="10"/>
          </p:nvPr>
        </p:nvSpPr>
        <p:spPr/>
        <p:txBody>
          <a:bodyPr/>
          <a:lstStyle/>
          <a:p>
            <a:r>
              <a:rPr lang="fr-CH" dirty="0"/>
              <a:t>©2020, Karl Aberer,  EPFL-IC, Laboratoire de systèmes d'informations répartis </a:t>
            </a:r>
            <a:endParaRPr lang="en-GB" dirty="0"/>
          </a:p>
        </p:txBody>
      </p:sp>
    </p:spTree>
    <p:extLst>
      <p:ext uri="{BB962C8B-B14F-4D97-AF65-F5344CB8AC3E}">
        <p14:creationId xmlns:p14="http://schemas.microsoft.com/office/powerpoint/2010/main" val="1848609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6AB667-ABC1-164E-93C3-A9506FB78855}"/>
              </a:ext>
            </a:extLst>
          </p:cNvPr>
          <p:cNvSpPr>
            <a:spLocks noGrp="1"/>
          </p:cNvSpPr>
          <p:nvPr>
            <p:ph type="title"/>
          </p:nvPr>
        </p:nvSpPr>
        <p:spPr/>
        <p:txBody>
          <a:bodyPr/>
          <a:lstStyle/>
          <a:p>
            <a:r>
              <a:rPr lang="en-US" dirty="0"/>
              <a:t>4. Representation</a:t>
            </a:r>
          </a:p>
        </p:txBody>
      </p:sp>
      <p:sp>
        <p:nvSpPr>
          <p:cNvPr id="6" name="Text Placeholder 5">
            <a:extLst>
              <a:ext uri="{FF2B5EF4-FFF2-40B4-BE49-F238E27FC236}">
                <a16:creationId xmlns:a16="http://schemas.microsoft.com/office/drawing/2014/main" id="{90C3C35A-AD1E-6240-A8B3-76499E8F181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8303E8E-15ED-4246-8A1F-4F9C8D29212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73994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What does “Representation” mean?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dirty="0"/>
              <a:t>©2020,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dirty="0"/>
                  <a:t>Let </a:t>
                </a:r>
                <a14:m>
                  <m:oMath xmlns:m="http://schemas.openxmlformats.org/officeDocument/2006/math">
                    <m:r>
                      <a:rPr lang="fr-CH" b="0" i="1" smtClean="0">
                        <a:latin typeface="Cambria Math" panose="02040503050406030204" pitchFamily="18" charset="0"/>
                      </a:rPr>
                      <m:t>𝑋</m:t>
                    </m:r>
                  </m:oMath>
                </a14:m>
                <a:r>
                  <a:rPr lang="en-US" dirty="0"/>
                  <a:t> and </a:t>
                </a:r>
                <a14:m>
                  <m:oMath xmlns:m="http://schemas.openxmlformats.org/officeDocument/2006/math">
                    <m:r>
                      <a:rPr lang="fr-CH" b="0" i="1" smtClean="0">
                        <a:latin typeface="Cambria Math" panose="02040503050406030204" pitchFamily="18" charset="0"/>
                      </a:rPr>
                      <m:t>𝑌</m:t>
                    </m:r>
                  </m:oMath>
                </a14:m>
                <a:r>
                  <a:rPr lang="en-US" dirty="0"/>
                  <a:t> be two mathematical structures with the same functions</a:t>
                </a:r>
              </a:p>
              <a:p>
                <a:endParaRPr lang="en-US" dirty="0"/>
              </a:p>
              <a:p>
                <a:r>
                  <a:rPr lang="en-US" dirty="0"/>
                  <a:t>A </a:t>
                </a:r>
                <a:r>
                  <a:rPr lang="en-US" b="1" dirty="0"/>
                  <a:t>homomorphism</a:t>
                </a:r>
                <a:r>
                  <a:rPr lang="en-US" dirty="0"/>
                  <a:t> </a:t>
                </a:r>
                <a14:m>
                  <m:oMath xmlns:m="http://schemas.openxmlformats.org/officeDocument/2006/math">
                    <m:r>
                      <a:rPr lang="fr-CH" b="0" i="1" smtClean="0">
                        <a:latin typeface="Cambria Math" panose="02040503050406030204" pitchFamily="18" charset="0"/>
                      </a:rPr>
                      <m:t>𝐻</m:t>
                    </m:r>
                    <m:r>
                      <a:rPr lang="fr-CH" b="0" i="1" smtClean="0">
                        <a:latin typeface="Cambria Math" panose="02040503050406030204" pitchFamily="18" charset="0"/>
                      </a:rPr>
                      <m:t>:</m:t>
                    </m:r>
                    <m:r>
                      <a:rPr lang="fr-CH" b="0" i="1" smtClean="0">
                        <a:latin typeface="Cambria Math" panose="02040503050406030204" pitchFamily="18" charset="0"/>
                      </a:rPr>
                      <m:t>𝑋</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𝑌</m:t>
                    </m:r>
                    <m:r>
                      <a:rPr lang="fr-CH" b="0" i="1" smtClean="0">
                        <a:latin typeface="Cambria Math" panose="02040503050406030204" pitchFamily="18" charset="0"/>
                        <a:ea typeface="Cambria Math" panose="02040503050406030204" pitchFamily="18" charset="0"/>
                      </a:rPr>
                      <m:t> </m:t>
                    </m:r>
                  </m:oMath>
                </a14:m>
                <a:r>
                  <a:rPr lang="en-US" dirty="0"/>
                  <a:t>has to satisfy for every function </a:t>
                </a:r>
                <a14:m>
                  <m:oMath xmlns:m="http://schemas.openxmlformats.org/officeDocument/2006/math">
                    <m:r>
                      <a:rPr lang="fr-CH" b="0" i="1" smtClean="0">
                        <a:latin typeface="Cambria Math" panose="02040503050406030204" pitchFamily="18" charset="0"/>
                      </a:rPr>
                      <m:t>𝑓</m:t>
                    </m:r>
                  </m:oMath>
                </a14:m>
                <a:r>
                  <a:rPr lang="en-US" dirty="0"/>
                  <a:t>:</a:t>
                </a:r>
              </a:p>
              <a:p>
                <a:r>
                  <a:rPr lang="en-US" dirty="0"/>
                  <a:t>	</a:t>
                </a:r>
                <a14:m>
                  <m:oMath xmlns:m="http://schemas.openxmlformats.org/officeDocument/2006/math">
                    <m:r>
                      <a:rPr lang="fr-CH" b="0" i="1" smtClean="0">
                        <a:latin typeface="Cambria Math" panose="02040503050406030204" pitchFamily="18" charset="0"/>
                      </a:rPr>
                      <m:t>𝐻</m:t>
                    </m:r>
                    <m:d>
                      <m:dPr>
                        <m:ctrlPr>
                          <a:rPr lang="fr-CH" b="0" i="1" smtClean="0">
                            <a:latin typeface="Cambria Math" panose="02040503050406030204" pitchFamily="18" charset="0"/>
                          </a:rPr>
                        </m:ctrlPr>
                      </m:dPr>
                      <m:e>
                        <m:r>
                          <a:rPr lang="fr-CH" b="0" i="1" smtClean="0">
                            <a:latin typeface="Cambria Math" panose="02040503050406030204" pitchFamily="18" charset="0"/>
                          </a:rPr>
                          <m:t>𝑓</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𝑒</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smtClean="0">
                                    <a:latin typeface="Cambria Math" panose="02040503050406030204" pitchFamily="18" charset="0"/>
                                  </a:rPr>
                                  <m:t>2</m:t>
                                </m:r>
                              </m:sub>
                            </m:sSub>
                            <m:r>
                              <a:rPr lang="fr-CH" b="0" i="1" smtClean="0">
                                <a:latin typeface="Cambria Math" panose="02040503050406030204" pitchFamily="18" charset="0"/>
                              </a:rPr>
                              <m:t>,…</m:t>
                            </m:r>
                          </m:e>
                        </m:d>
                      </m:e>
                    </m:d>
                    <m:r>
                      <a:rPr lang="fr-CH" b="0" i="1" smtClean="0">
                        <a:latin typeface="Cambria Math" panose="02040503050406030204" pitchFamily="18" charset="0"/>
                      </a:rPr>
                      <m:t>=</m:t>
                    </m:r>
                    <m:r>
                      <a:rPr lang="fr-CH" b="0" i="1" smtClean="0">
                        <a:latin typeface="Cambria Math" panose="02040503050406030204" pitchFamily="18" charset="0"/>
                      </a:rPr>
                      <m:t>𝑓</m:t>
                    </m:r>
                    <m:r>
                      <a:rPr lang="fr-CH" b="0" i="1" smtClean="0">
                        <a:latin typeface="Cambria Math" panose="02040503050406030204" pitchFamily="18" charset="0"/>
                      </a:rPr>
                      <m:t>(</m:t>
                    </m:r>
                    <m:r>
                      <a:rPr lang="fr-CH" i="1">
                        <a:latin typeface="Cambria Math" panose="02040503050406030204" pitchFamily="18" charset="0"/>
                      </a:rPr>
                      <m:t>𝐻</m:t>
                    </m:r>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1</m:t>
                            </m:r>
                          </m:sub>
                        </m:sSub>
                      </m:e>
                    </m:d>
                    <m:r>
                      <a:rPr lang="fr-CH" b="0" i="0" smtClean="0">
                        <a:latin typeface="Cambria Math" panose="02040503050406030204" pitchFamily="18" charset="0"/>
                      </a:rPr>
                      <m:t>,</m:t>
                    </m:r>
                    <m:r>
                      <a:rPr lang="fr-CH" i="1">
                        <a:latin typeface="Cambria Math" panose="02040503050406030204" pitchFamily="18" charset="0"/>
                      </a:rPr>
                      <m:t>𝐻</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smtClean="0">
                                <a:latin typeface="Cambria Math" panose="02040503050406030204" pitchFamily="18" charset="0"/>
                              </a:rPr>
                              <m:t>2</m:t>
                            </m:r>
                          </m:sub>
                        </m:sSub>
                      </m:e>
                    </m:d>
                    <m:r>
                      <a:rPr lang="fr-CH" b="0" i="0" smtClean="0">
                        <a:latin typeface="Cambria Math" panose="02040503050406030204" pitchFamily="18" charset="0"/>
                      </a:rPr>
                      <m:t>,…)</m:t>
                    </m:r>
                  </m:oMath>
                </a14:m>
                <a:endParaRPr lang="en-US" dirty="0"/>
              </a:p>
              <a:p>
                <a:endParaRPr lang="en-US" dirty="0"/>
              </a:p>
              <a:p>
                <a:r>
                  <a:rPr lang="en-US" dirty="0"/>
                  <a:t>This is one possible preserved property!</a:t>
                </a:r>
              </a:p>
            </p:txBody>
          </p:sp>
        </mc:Choice>
        <mc:Fallback>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2"/>
                <a:stretch>
                  <a:fillRect l="-1763" t="-1310" b="-24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9A11-2F4B-2645-9497-E0DD8E903C0C}"/>
              </a:ext>
            </a:extLst>
          </p:cNvPr>
          <p:cNvSpPr>
            <a:spLocks noGrp="1"/>
          </p:cNvSpPr>
          <p:nvPr>
            <p:ph type="title"/>
          </p:nvPr>
        </p:nvSpPr>
        <p:spPr/>
        <p:txBody>
          <a:bodyPr/>
          <a:lstStyle/>
          <a:p>
            <a:r>
              <a:rPr lang="en-US" dirty="0"/>
              <a:t>Example: Representing a Discrete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2AC8F7-204C-824F-AF30-38C91A012AEB}"/>
                  </a:ext>
                </a:extLst>
              </p:cNvPr>
              <p:cNvSpPr>
                <a:spLocks noGrp="1"/>
              </p:cNvSpPr>
              <p:nvPr>
                <p:ph idx="1"/>
              </p:nvPr>
            </p:nvSpPr>
            <p:spPr/>
            <p:txBody>
              <a:bodyPr/>
              <a:lstStyle/>
              <a:p>
                <a:r>
                  <a:rPr lang="en-US" sz="3200" dirty="0"/>
                  <a:t>Mathematical model: </a:t>
                </a:r>
              </a:p>
              <a:p>
                <a:r>
                  <a:rPr lang="en-US" sz="3200" dirty="0"/>
                  <a:t>	graph </a:t>
                </a:r>
                <a14:m>
                  <m:oMath xmlns:m="http://schemas.openxmlformats.org/officeDocument/2006/math">
                    <m:r>
                      <a:rPr lang="fr-CH" sz="3200" b="0" i="1" smtClean="0">
                        <a:latin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oMath>
                </a14:m>
                <a:r>
                  <a:rPr lang="en-US" sz="3200" dirty="0"/>
                  <a:t>	</a:t>
                </a:r>
              </a:p>
              <a:p>
                <a:r>
                  <a:rPr lang="en-US" sz="3200" dirty="0"/>
                  <a:t>	neighbor function: </a:t>
                </a:r>
                <a14:m>
                  <m:oMath xmlns:m="http://schemas.openxmlformats.org/officeDocument/2006/math">
                    <m:r>
                      <a:rPr lang="fr-CH" sz="3200" b="0" i="1" smtClean="0">
                        <a:latin typeface="Cambria Math" panose="02040503050406030204" pitchFamily="18" charset="0"/>
                      </a:rPr>
                      <m:t>𝑛</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oMath>
                </a14:m>
                <a:endParaRPr lang="en-US" sz="3200" dirty="0"/>
              </a:p>
              <a:p>
                <a:r>
                  <a:rPr lang="en-US" sz="3200" dirty="0"/>
                  <a:t>Representation as abstract data type</a:t>
                </a:r>
              </a:p>
              <a:p>
                <a:r>
                  <a:rPr lang="en-US" sz="3200" dirty="0"/>
                  <a:t>	</a:t>
                </a:r>
                <a14:m>
                  <m:oMath xmlns:m="http://schemas.openxmlformats.org/officeDocument/2006/math">
                    <m:r>
                      <a:rPr lang="fr-CH" sz="3200" b="0" i="1" smtClean="0">
                        <a:latin typeface="Cambria Math" panose="02040503050406030204" pitchFamily="18" charset="0"/>
                      </a:rPr>
                      <m:t>𝑅</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𝐼</m:t>
                    </m:r>
                    <m:r>
                      <a:rPr lang="fr-CH" sz="3200" b="0" i="1" smtClean="0">
                        <a:latin typeface="Cambria Math" panose="02040503050406030204" pitchFamily="18" charset="0"/>
                        <a:ea typeface="Cambria Math" panose="02040503050406030204" pitchFamily="18" charset="0"/>
                      </a:rPr>
                      <m:t>𝑛𝑡</m:t>
                    </m:r>
                    <m:r>
                      <a:rPr lang="fr-CH" sz="3200" b="0" i="1" smtClean="0">
                        <a:latin typeface="Cambria Math" panose="02040503050406030204" pitchFamily="18" charset="0"/>
                        <a:ea typeface="Cambria Math" panose="02040503050406030204" pitchFamily="18" charset="0"/>
                      </a:rPr>
                      <m:t>𝑒𝑔𝑒𝑟</m:t>
                    </m:r>
                  </m:oMath>
                </a14:m>
                <a:endParaRPr lang="fr-CH" sz="3200" b="0" dirty="0">
                  <a:ea typeface="Cambria Math" panose="02040503050406030204" pitchFamily="18" charset="0"/>
                </a:endParaRPr>
              </a:p>
              <a:p>
                <a:r>
                  <a:rPr lang="fr-CH" sz="3200" dirty="0">
                    <a:ea typeface="Cambria Math" panose="02040503050406030204" pitchFamily="18" charset="0"/>
                  </a:rPr>
                  <a:t>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oMath>
                </a14:m>
                <a:r>
                  <a:rPr lang="fr-CH" sz="3200" dirty="0">
                    <a:ea typeface="Cambria Math" panose="02040503050406030204" pitchFamily="18" charset="0"/>
                  </a:rPr>
                  <a:t> of type </a:t>
                </a:r>
                <a:r>
                  <a:rPr lang="fr-CH" sz="3200" dirty="0" err="1">
                    <a:latin typeface="Courier" pitchFamily="2" charset="0"/>
                    <a:ea typeface="Cambria Math" panose="02040503050406030204" pitchFamily="18" charset="0"/>
                  </a:rPr>
                  <a:t>list</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tuple</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int,int</a:t>
                </a:r>
                <a:r>
                  <a:rPr lang="fr-CH" sz="3200" dirty="0">
                    <a:latin typeface="Courier" pitchFamily="2" charset="0"/>
                    <a:ea typeface="Cambria Math" panose="02040503050406030204" pitchFamily="18" charset="0"/>
                  </a:rPr>
                  <a:t>))</a:t>
                </a:r>
              </a:p>
              <a:p>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def</a:t>
                </a:r>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neighbor</a:t>
                </a:r>
                <a:r>
                  <a:rPr lang="fr-CH" sz="3200" b="0" dirty="0">
                    <a:latin typeface="Courier" pitchFamily="2" charset="0"/>
                    <a:ea typeface="Cambria Math" panose="02040503050406030204" pitchFamily="18" charset="0"/>
                  </a:rPr>
                  <a:t>(i, G):</a:t>
                </a:r>
              </a:p>
              <a:p>
                <a:r>
                  <a:rPr lang="fr-CH" sz="3200" dirty="0">
                    <a:latin typeface="Courier" pitchFamily="2" charset="0"/>
                    <a:ea typeface="Cambria Math" panose="02040503050406030204" pitchFamily="18" charset="0"/>
                  </a:rPr>
                  <a:t>		… code to </a:t>
                </a:r>
                <a:r>
                  <a:rPr lang="fr-CH" sz="3200" dirty="0" err="1">
                    <a:latin typeface="Courier" pitchFamily="2" charset="0"/>
                    <a:ea typeface="Cambria Math" panose="02040503050406030204" pitchFamily="18" charset="0"/>
                  </a:rPr>
                  <a:t>retrieve</a:t>
                </a:r>
                <a:r>
                  <a:rPr lang="fr-CH" sz="3200" dirty="0">
                    <a:latin typeface="Courier" pitchFamily="2" charset="0"/>
                    <a:ea typeface="Cambria Math" panose="02040503050406030204" pitchFamily="18" charset="0"/>
                  </a:rPr>
                  <a:t> all </a:t>
                </a:r>
                <a:r>
                  <a:rPr lang="fr-CH" sz="3200" dirty="0" err="1">
                    <a:latin typeface="Courier" pitchFamily="2" charset="0"/>
                    <a:ea typeface="Cambria Math" panose="02040503050406030204" pitchFamily="18" charset="0"/>
                  </a:rPr>
                  <a:t>neighbors</a:t>
                </a:r>
                <a:r>
                  <a:rPr lang="fr-CH" sz="3200" dirty="0">
                    <a:latin typeface="Courier" pitchFamily="2" charset="0"/>
                    <a:ea typeface="Cambria Math" panose="02040503050406030204" pitchFamily="18" charset="0"/>
                  </a:rPr>
                  <a:t> …</a:t>
                </a:r>
                <a:endParaRPr lang="fr-CH" sz="3200" b="0" dirty="0">
                  <a:latin typeface="Courier" pitchFamily="2" charset="0"/>
                  <a:ea typeface="Cambria Math" panose="02040503050406030204" pitchFamily="18" charset="0"/>
                </a:endParaRPr>
              </a:p>
              <a:p>
                <a:endParaRPr lang="en-US" sz="3200" dirty="0"/>
              </a:p>
              <a:p>
                <a:r>
                  <a:rPr lang="en-US" sz="3200" dirty="0"/>
                  <a:t>R is bijective, isomorphic!</a:t>
                </a:r>
              </a:p>
            </p:txBody>
          </p:sp>
        </mc:Choice>
        <mc:Fallback>
          <p:sp>
            <p:nvSpPr>
              <p:cNvPr id="3" name="Content Placeholder 2">
                <a:extLst>
                  <a:ext uri="{FF2B5EF4-FFF2-40B4-BE49-F238E27FC236}">
                    <a16:creationId xmlns:a16="http://schemas.microsoft.com/office/drawing/2014/main" id="{012AC8F7-204C-824F-AF30-38C91A012AEB}"/>
                  </a:ext>
                </a:extLst>
              </p:cNvPr>
              <p:cNvSpPr>
                <a:spLocks noGrp="1" noRot="1" noChangeAspect="1" noMove="1" noResize="1" noEditPoints="1" noAdjustHandles="1" noChangeArrowheads="1" noChangeShapeType="1" noTextEdit="1"/>
              </p:cNvSpPr>
              <p:nvPr>
                <p:ph idx="1"/>
              </p:nvPr>
            </p:nvSpPr>
            <p:spPr>
              <a:blipFill>
                <a:blip r:embed="rId2"/>
                <a:stretch>
                  <a:fillRect l="-1058" t="-1092" b="-414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E8037C-52A6-4F41-B090-B00B120096B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020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2"/>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2"/>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2"/>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Reality</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Interpretation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2"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5003527" y="3169634"/>
            <a:ext cx="2478995"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a:t>
            </a:r>
          </a:p>
        </p:txBody>
      </p:sp>
    </p:spTree>
    <p:extLst>
      <p:ext uri="{BB962C8B-B14F-4D97-AF65-F5344CB8AC3E}">
        <p14:creationId xmlns:p14="http://schemas.microsoft.com/office/powerpoint/2010/main" val="135376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5. Data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54D9-F3EC-8E47-ABA4-E4D3DF12F43E}"/>
              </a:ext>
            </a:extLst>
          </p:cNvPr>
          <p:cNvSpPr>
            <a:spLocks noGrp="1"/>
          </p:cNvSpPr>
          <p:nvPr>
            <p:ph type="title"/>
          </p:nvPr>
        </p:nvSpPr>
        <p:spPr/>
        <p:txBody>
          <a:bodyPr/>
          <a:lstStyle/>
          <a:p>
            <a:r>
              <a:rPr lang="en-US" dirty="0"/>
              <a:t>What is not an information system?</a:t>
            </a:r>
          </a:p>
        </p:txBody>
      </p:sp>
      <p:sp>
        <p:nvSpPr>
          <p:cNvPr id="3" name="Content Placeholder 2">
            <a:extLst>
              <a:ext uri="{FF2B5EF4-FFF2-40B4-BE49-F238E27FC236}">
                <a16:creationId xmlns:a16="http://schemas.microsoft.com/office/drawing/2014/main" id="{F35F0A7E-D6DB-9A4E-B803-4FFF58FD5C5F}"/>
              </a:ext>
            </a:extLst>
          </p:cNvPr>
          <p:cNvSpPr>
            <a:spLocks noGrp="1"/>
          </p:cNvSpPr>
          <p:nvPr>
            <p:ph idx="1"/>
          </p:nvPr>
        </p:nvSpPr>
        <p:spPr/>
        <p:txBody>
          <a:bodyPr/>
          <a:lstStyle/>
          <a:p>
            <a:pPr indent="-353587"/>
            <a:r>
              <a:rPr lang="fr-FR" dirty="0"/>
              <a:t>Are </a:t>
            </a:r>
            <a:r>
              <a:rPr lang="fr-FR" dirty="0" err="1"/>
              <a:t>there</a:t>
            </a:r>
            <a:r>
              <a:rPr lang="fr-FR" dirty="0"/>
              <a:t> </a:t>
            </a:r>
            <a:r>
              <a:rPr lang="fr-FR" dirty="0" err="1"/>
              <a:t>any</a:t>
            </a:r>
            <a:r>
              <a:rPr lang="fr-FR" dirty="0"/>
              <a:t> computer </a:t>
            </a:r>
            <a:r>
              <a:rPr lang="fr-FR" dirty="0" err="1"/>
              <a:t>systems</a:t>
            </a:r>
            <a:r>
              <a:rPr lang="fr-FR" dirty="0"/>
              <a:t> </a:t>
            </a:r>
            <a:r>
              <a:rPr lang="fr-FR" dirty="0" err="1"/>
              <a:t>that</a:t>
            </a:r>
            <a:r>
              <a:rPr lang="fr-FR" dirty="0"/>
              <a:t> are not information </a:t>
            </a:r>
            <a:r>
              <a:rPr lang="fr-FR" dirty="0" err="1"/>
              <a:t>systems</a:t>
            </a:r>
            <a:r>
              <a:rPr lang="fr-FR" dirty="0"/>
              <a:t>?</a:t>
            </a:r>
          </a:p>
          <a:p>
            <a:pPr indent="-353587"/>
            <a:endParaRPr lang="fr-FR" dirty="0"/>
          </a:p>
          <a:p>
            <a:pPr indent="-353587"/>
            <a:r>
              <a:rPr lang="fr-FR" dirty="0" err="1"/>
              <a:t>What</a:t>
            </a:r>
            <a:r>
              <a:rPr lang="fr-FR" dirty="0"/>
              <a:t> </a:t>
            </a:r>
            <a:r>
              <a:rPr lang="fr-FR" dirty="0" err="1"/>
              <a:t>is</a:t>
            </a:r>
            <a:r>
              <a:rPr lang="fr-FR" dirty="0"/>
              <a:t> the </a:t>
            </a:r>
            <a:r>
              <a:rPr lang="fr-FR" dirty="0" err="1"/>
              <a:t>difference</a:t>
            </a:r>
            <a:r>
              <a:rPr lang="fr-FR" dirty="0"/>
              <a:t> </a:t>
            </a:r>
            <a:r>
              <a:rPr lang="fr-FR" dirty="0" err="1"/>
              <a:t>between</a:t>
            </a:r>
            <a:r>
              <a:rPr lang="fr-FR" dirty="0"/>
              <a:t> computer science and information </a:t>
            </a:r>
            <a:r>
              <a:rPr lang="fr-FR" dirty="0" err="1"/>
              <a:t>systems</a:t>
            </a:r>
            <a:r>
              <a:rPr lang="fr-FR" dirty="0"/>
              <a:t>?</a:t>
            </a:r>
          </a:p>
          <a:p>
            <a:endParaRPr lang="en-US" dirty="0"/>
          </a:p>
        </p:txBody>
      </p:sp>
      <p:sp>
        <p:nvSpPr>
          <p:cNvPr id="4" name="Footer Placeholder 3">
            <a:extLst>
              <a:ext uri="{FF2B5EF4-FFF2-40B4-BE49-F238E27FC236}">
                <a16:creationId xmlns:a16="http://schemas.microsoft.com/office/drawing/2014/main" id="{E84DE2BC-5C23-C347-BBDF-B545AAB7554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37148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Models</a:t>
            </a:r>
            <a:endParaRPr lang="fr-FR" dirty="0"/>
          </a:p>
        </p:txBody>
      </p:sp>
      <p:sp>
        <p:nvSpPr>
          <p:cNvPr id="3" name="Content Placeholder 2"/>
          <p:cNvSpPr>
            <a:spLocks noGrp="1"/>
          </p:cNvSpPr>
          <p:nvPr>
            <p:ph idx="1"/>
          </p:nvPr>
        </p:nvSpPr>
        <p:spPr>
          <a:xfrm>
            <a:off x="233048" y="1549485"/>
            <a:ext cx="10790331" cy="5809192"/>
          </a:xfrm>
        </p:spPr>
        <p:txBody>
          <a:bodyPr/>
          <a:lstStyle/>
          <a:p>
            <a:r>
              <a:rPr lang="en-US" dirty="0"/>
              <a:t>A data model is a language (or framework) used to specify data structures. It consists of</a:t>
            </a:r>
          </a:p>
          <a:p>
            <a:pPr marL="636457" indent="-636457">
              <a:buFont typeface="+mj-lt"/>
              <a:buAutoNum type="arabicPeriod"/>
            </a:pPr>
            <a:r>
              <a:rPr lang="en-US" dirty="0"/>
              <a:t>Data Definition Language (DDL)</a:t>
            </a:r>
          </a:p>
          <a:p>
            <a:pPr marL="636457" indent="-636457">
              <a:buFont typeface="+mj-lt"/>
              <a:buAutoNum type="arabicPeriod"/>
            </a:pPr>
            <a:r>
              <a:rPr lang="en-US" dirty="0"/>
              <a:t>Data Manipulation Language (DML)</a:t>
            </a:r>
          </a:p>
          <a:p>
            <a:endParaRPr lang="en-US" dirty="0"/>
          </a:p>
          <a:p>
            <a:r>
              <a:rPr lang="en-US" dirty="0"/>
              <a:t>The specification of a data model using a DDL is called a (database) </a:t>
            </a:r>
            <a:r>
              <a:rPr lang="en-US" b="1" dirty="0"/>
              <a:t>schema S</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5141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endParaRPr lang="fr-FR" dirty="0"/>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Relational</a:t>
            </a:r>
            <a:r>
              <a:rPr lang="fr-FR" dirty="0"/>
              <a:t> </a:t>
            </a:r>
            <a:r>
              <a:rPr lang="fr-FR" dirty="0" err="1"/>
              <a:t>Schema</a:t>
            </a:r>
            <a:endParaRPr lang="fr-FR" dirty="0"/>
          </a:p>
        </p:txBody>
      </p:sp>
      <p:sp>
        <p:nvSpPr>
          <p:cNvPr id="3" name="Content Placeholder 2"/>
          <p:cNvSpPr>
            <a:spLocks noGrp="1"/>
          </p:cNvSpPr>
          <p:nvPr>
            <p:ph idx="1"/>
          </p:nvPr>
        </p:nvSpPr>
        <p:spPr>
          <a:xfrm>
            <a:off x="233048" y="1549485"/>
            <a:ext cx="11035175" cy="5809192"/>
          </a:xfrm>
        </p:spPr>
        <p:txBody>
          <a:bodyPr/>
          <a:lstStyle/>
          <a:p>
            <a:r>
              <a:rPr lang="fr-FR" sz="3500" dirty="0"/>
              <a:t>Data </a:t>
            </a:r>
            <a:r>
              <a:rPr lang="fr-FR" sz="3500" dirty="0" err="1"/>
              <a:t>Definition</a:t>
            </a:r>
            <a:r>
              <a:rPr lang="fr-FR" sz="3500" dirty="0"/>
              <a:t> </a:t>
            </a:r>
            <a:r>
              <a:rPr lang="fr-FR" sz="3500" dirty="0" err="1"/>
              <a:t>Language</a:t>
            </a:r>
            <a:endParaRPr lang="fr-FR" sz="3500" dirty="0"/>
          </a:p>
          <a:p>
            <a:endParaRPr lang="fr-FR" sz="3500" dirty="0"/>
          </a:p>
          <a:p>
            <a:r>
              <a:rPr lang="fr-FR" sz="2800" dirty="0">
                <a:latin typeface="Courier" pitchFamily="2" charset="0"/>
              </a:rPr>
              <a:t>CREATE TABLE </a:t>
            </a:r>
            <a:r>
              <a:rPr lang="fr-FR" sz="2800" dirty="0" err="1">
                <a:latin typeface="Courier" pitchFamily="2" charset="0"/>
              </a:rPr>
              <a:t>Trajectory</a:t>
            </a:r>
            <a:r>
              <a:rPr lang="fr-FR" sz="2800" dirty="0">
                <a:latin typeface="Courier" pitchFamily="2" charset="0"/>
              </a:rPr>
              <a:t> </a:t>
            </a:r>
          </a:p>
          <a:p>
            <a:r>
              <a:rPr lang="fr-FR" sz="2800" dirty="0">
                <a:latin typeface="Courier" pitchFamily="2" charset="0"/>
              </a:rPr>
              <a:t>	(</a:t>
            </a:r>
            <a:r>
              <a:rPr lang="fr-FR" sz="2800" dirty="0" err="1">
                <a:latin typeface="Courier" pitchFamily="2" charset="0"/>
              </a:rPr>
              <a:t>tid</a:t>
            </a:r>
            <a:r>
              <a:rPr lang="fr-FR" sz="2800" dirty="0">
                <a:latin typeface="Courier" pitchFamily="2" charset="0"/>
              </a:rPr>
              <a:t> </a:t>
            </a:r>
            <a:r>
              <a:rPr lang="fr-FR" sz="2800" dirty="0" err="1">
                <a:latin typeface="Courier" pitchFamily="2" charset="0"/>
              </a:rPr>
              <a:t>integer</a:t>
            </a:r>
            <a:r>
              <a:rPr lang="fr-FR" sz="2800" dirty="0">
                <a:latin typeface="Courier" pitchFamily="2" charset="0"/>
              </a:rPr>
              <a:t>, date </a:t>
            </a:r>
            <a:r>
              <a:rPr lang="fr-FR" sz="2800" dirty="0" err="1">
                <a:latin typeface="Courier" pitchFamily="2" charset="0"/>
              </a:rPr>
              <a:t>datetime</a:t>
            </a:r>
            <a:r>
              <a:rPr lang="fr-FR" sz="2800" dirty="0">
                <a:latin typeface="Courier" pitchFamily="2" charset="0"/>
              </a:rPr>
              <a:t>, x </a:t>
            </a:r>
            <a:r>
              <a:rPr lang="fr-FR" sz="2800" dirty="0" err="1">
                <a:latin typeface="Courier" pitchFamily="2" charset="0"/>
              </a:rPr>
              <a:t>float</a:t>
            </a:r>
            <a:r>
              <a:rPr lang="fr-FR" sz="2800" dirty="0">
                <a:latin typeface="Courier" pitchFamily="2" charset="0"/>
              </a:rPr>
              <a:t>, y </a:t>
            </a:r>
            <a:r>
              <a:rPr lang="fr-FR" sz="2800" dirty="0" err="1">
                <a:latin typeface="Courier" pitchFamily="2" charset="0"/>
              </a:rPr>
              <a:t>float</a:t>
            </a:r>
            <a:r>
              <a:rPr lang="fr-FR" sz="2800" dirty="0">
                <a:latin typeface="Courier" pitchFamily="2" charset="0"/>
              </a:rPr>
              <a:t>, </a:t>
            </a:r>
            <a:br>
              <a:rPr lang="fr-FR" sz="2800" dirty="0">
                <a:latin typeface="Courier" pitchFamily="2" charset="0"/>
              </a:rPr>
            </a:br>
            <a:r>
              <a:rPr lang="fr-FR" sz="2800" dirty="0">
                <a:latin typeface="Courier" pitchFamily="2" charset="0"/>
              </a:rPr>
              <a:t>	</a:t>
            </a:r>
            <a:r>
              <a:rPr lang="fr-FR" sz="2800" dirty="0" err="1">
                <a:latin typeface="Courier" pitchFamily="2" charset="0"/>
              </a:rPr>
              <a:t>primary</a:t>
            </a:r>
            <a:r>
              <a:rPr lang="fr-FR" sz="2800" dirty="0">
                <a:latin typeface="Courier" pitchFamily="2" charset="0"/>
              </a:rPr>
              <a:t> key(</a:t>
            </a:r>
            <a:r>
              <a:rPr lang="fr-FR" sz="2800" dirty="0" err="1">
                <a:latin typeface="Courier" pitchFamily="2" charset="0"/>
              </a:rPr>
              <a:t>tid</a:t>
            </a:r>
            <a:r>
              <a:rPr lang="fr-FR" sz="2800" dirty="0">
                <a:latin typeface="Courier" pitchFamily="2" charset="0"/>
              </a:rPr>
              <a:t>, date))</a:t>
            </a:r>
          </a:p>
          <a:p>
            <a:endParaRPr lang="fr-FR" sz="3600" dirty="0"/>
          </a:p>
          <a:p>
            <a:r>
              <a:rPr lang="fr-FR" sz="3500" dirty="0"/>
              <a:t>Data Manipulation </a:t>
            </a:r>
            <a:r>
              <a:rPr lang="fr-FR" sz="3500" dirty="0" err="1"/>
              <a:t>Language</a:t>
            </a:r>
            <a:endParaRPr lang="fr-FR" sz="3500" dirty="0"/>
          </a:p>
          <a:p>
            <a:endParaRPr lang="fr-FR" sz="3500" dirty="0"/>
          </a:p>
          <a:p>
            <a:r>
              <a:rPr lang="fr-FR" sz="2800" dirty="0">
                <a:latin typeface="Courier" pitchFamily="2" charset="0"/>
              </a:rPr>
              <a:t>SELECT </a:t>
            </a:r>
            <a:r>
              <a:rPr lang="fr-FR" sz="2800" dirty="0" err="1">
                <a:latin typeface="Courier" pitchFamily="2" charset="0"/>
              </a:rPr>
              <a:t>date,x,y</a:t>
            </a:r>
            <a:r>
              <a:rPr lang="fr-FR" sz="2800" dirty="0">
                <a:latin typeface="Courier" pitchFamily="2" charset="0"/>
              </a:rPr>
              <a:t> FROM </a:t>
            </a:r>
            <a:r>
              <a:rPr lang="fr-FR" sz="2800" dirty="0" err="1">
                <a:latin typeface="Courier" pitchFamily="2" charset="0"/>
              </a:rPr>
              <a:t>Trajectory</a:t>
            </a:r>
            <a:r>
              <a:rPr lang="fr-FR" sz="2800" dirty="0">
                <a:latin typeface="Courier" pitchFamily="2" charset="0"/>
              </a:rPr>
              <a:t> WHERE </a:t>
            </a:r>
            <a:r>
              <a:rPr lang="fr-FR" sz="2800" dirty="0" err="1">
                <a:latin typeface="Courier" pitchFamily="2" charset="0"/>
              </a:rPr>
              <a:t>tid</a:t>
            </a:r>
            <a:r>
              <a:rPr lang="fr-FR" sz="2800" dirty="0">
                <a:latin typeface="Courier" pitchFamily="2" charset="0"/>
              </a:rPr>
              <a:t> = 123</a:t>
            </a:r>
            <a:endParaRPr lang="fr-FR" sz="3500" dirty="0"/>
          </a:p>
          <a:p>
            <a:endParaRPr lang="fr-FR" sz="3500" dirty="0"/>
          </a:p>
          <a:p>
            <a:endParaRPr lang="fr-FR" sz="35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32887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464365" y="5277961"/>
            <a:ext cx="1159485" cy="584775"/>
          </a:xfrm>
          <a:prstGeom prst="rect">
            <a:avLst/>
          </a:prstGeom>
        </p:spPr>
        <p:txBody>
          <a:bodyPr wrap="none">
            <a:spAutoFit/>
          </a:bodyPr>
          <a:lstStyle/>
          <a:p>
            <a:r>
              <a:rPr lang="fr-CH" sz="1600" b="1" dirty="0" err="1">
                <a:solidFill>
                  <a:schemeClr val="tx1"/>
                </a:solidFill>
                <a:latin typeface="Calibri"/>
                <a:cs typeface="Calibri"/>
              </a:rPr>
              <a:t>Binary</a:t>
            </a:r>
            <a:r>
              <a:rPr lang="fr-CH" sz="1600" b="1" dirty="0">
                <a:solidFill>
                  <a:schemeClr val="tx1"/>
                </a:solidFill>
                <a:latin typeface="Calibri"/>
                <a:cs typeface="Calibri"/>
              </a:rPr>
              <a:t> data</a:t>
            </a:r>
          </a:p>
          <a:p>
            <a:r>
              <a:rPr lang="fr-CH" sz="1600" b="1" dirty="0">
                <a:solidFill>
                  <a:schemeClr val="tx1"/>
                </a:solidFill>
                <a:latin typeface="Calibri"/>
                <a:cs typeface="Calibri"/>
              </a:rPr>
              <a:t>010000110</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218779" y="3759618"/>
            <a:ext cx="1515351" cy="584775"/>
          </a:xfrm>
          <a:prstGeom prst="rect">
            <a:avLst/>
          </a:prstGeom>
        </p:spPr>
        <p:txBody>
          <a:bodyPr wrap="none">
            <a:spAutoFit/>
          </a:bodyPr>
          <a:lstStyle/>
          <a:p>
            <a:r>
              <a:rPr lang="fr-CH" sz="1600" b="1" dirty="0" err="1">
                <a:solidFill>
                  <a:schemeClr val="tx1"/>
                </a:solidFill>
                <a:latin typeface="Calibri"/>
                <a:cs typeface="Calibri"/>
              </a:rPr>
              <a:t>Structured</a:t>
            </a:r>
            <a:r>
              <a:rPr lang="fr-CH" sz="1600" b="1" dirty="0">
                <a:solidFill>
                  <a:schemeClr val="tx1"/>
                </a:solidFill>
                <a:latin typeface="Calibri"/>
                <a:cs typeface="Calibri"/>
              </a:rPr>
              <a:t> data</a:t>
            </a:r>
          </a:p>
          <a:p>
            <a:r>
              <a:rPr lang="fr-CH" sz="1600" b="1" dirty="0">
                <a:solidFill>
                  <a:schemeClr val="tx1"/>
                </a:solidFill>
                <a:latin typeface="Calibri"/>
                <a:cs typeface="Calibri"/>
              </a:rPr>
              <a:t>[1,2,3]</a:t>
            </a:r>
          </a:p>
        </p:txBody>
      </p:sp>
      <p:sp>
        <p:nvSpPr>
          <p:cNvPr id="25" name="Rectangle 24">
            <a:extLst>
              <a:ext uri="{FF2B5EF4-FFF2-40B4-BE49-F238E27FC236}">
                <a16:creationId xmlns:a16="http://schemas.microsoft.com/office/drawing/2014/main" id="{CD389E1A-A3FC-2642-B206-E06CF5748924}"/>
              </a:ext>
            </a:extLst>
          </p:cNvPr>
          <p:cNvSpPr/>
          <p:nvPr/>
        </p:nvSpPr>
        <p:spPr>
          <a:xfrm>
            <a:off x="8943770" y="2001588"/>
            <a:ext cx="2291653" cy="830997"/>
          </a:xfrm>
          <a:prstGeom prst="rect">
            <a:avLst/>
          </a:prstGeom>
        </p:spPr>
        <p:txBody>
          <a:bodyPr wrap="none">
            <a:spAutoFit/>
          </a:bodyPr>
          <a:lstStyle/>
          <a:p>
            <a:r>
              <a:rPr lang="fr-CH" sz="1600" b="1" dirty="0" err="1">
                <a:solidFill>
                  <a:schemeClr val="tx1"/>
                </a:solidFill>
                <a:latin typeface="Calibri"/>
                <a:cs typeface="Calibri"/>
              </a:rPr>
              <a:t>Mathematical</a:t>
            </a:r>
            <a:r>
              <a:rPr lang="fr-CH" sz="1600" b="1" dirty="0">
                <a:solidFill>
                  <a:schemeClr val="tx1"/>
                </a:solidFill>
                <a:latin typeface="Calibri"/>
                <a:cs typeface="Calibri"/>
              </a:rPr>
              <a:t> Structures</a:t>
            </a:r>
          </a:p>
          <a:p>
            <a:r>
              <a:rPr lang="fr-CH" sz="1600" b="1" dirty="0" err="1">
                <a:solidFill>
                  <a:schemeClr val="tx1"/>
                </a:solidFill>
                <a:latin typeface="Calibri"/>
                <a:cs typeface="Calibri"/>
              </a:rPr>
              <a:t>Functions</a:t>
            </a:r>
            <a:r>
              <a:rPr lang="fr-CH" sz="1600" b="1" dirty="0">
                <a:solidFill>
                  <a:schemeClr val="tx1"/>
                </a:solidFill>
                <a:latin typeface="Calibri"/>
                <a:cs typeface="Calibri"/>
              </a:rPr>
              <a:t> as data</a:t>
            </a:r>
          </a:p>
          <a:p>
            <a:r>
              <a:rPr lang="fr-CH" sz="1600" b="1" dirty="0">
                <a:solidFill>
                  <a:schemeClr val="tx1"/>
                </a:solidFill>
                <a:latin typeface="Calibri"/>
                <a:cs typeface="Calibri"/>
              </a:rPr>
              <a:t>f(0) = 1, f(1) = 2, f(2) = 3 </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10" name="TextBox 9">
            <a:extLst>
              <a:ext uri="{FF2B5EF4-FFF2-40B4-BE49-F238E27FC236}">
                <a16:creationId xmlns:a16="http://schemas.microsoft.com/office/drawing/2014/main" id="{B8FF664A-F9E0-2643-B97E-324FD30D2F91}"/>
              </a:ext>
            </a:extLst>
          </p:cNvPr>
          <p:cNvSpPr txBox="1"/>
          <p:nvPr/>
        </p:nvSpPr>
        <p:spPr>
          <a:xfrm>
            <a:off x="3328470" y="6883667"/>
            <a:ext cx="605460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The term “data” has different meanings!</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42772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3600" dirty="0"/>
              <a:t>What is not specified in a data definition language?</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The structure of a relational table</a:t>
            </a:r>
          </a:p>
          <a:p>
            <a:pPr marL="720000" lvl="1" indent="-636457">
              <a:buFont typeface="+mj-lt"/>
              <a:buAutoNum type="arabicPeriod"/>
            </a:pPr>
            <a:r>
              <a:rPr lang="en-GB" dirty="0"/>
              <a:t>The query of a user</a:t>
            </a:r>
          </a:p>
          <a:p>
            <a:pPr marL="720000" lvl="1" indent="-636457">
              <a:buFont typeface="+mj-lt"/>
              <a:buAutoNum type="arabicPeriod"/>
            </a:pPr>
            <a:r>
              <a:rPr lang="en-GB" dirty="0"/>
              <a:t>A constraint on a relational table</a:t>
            </a:r>
          </a:p>
          <a:p>
            <a:pPr marL="720000" lvl="1" indent="-636457">
              <a:buFont typeface="+mj-lt"/>
              <a:buAutoNum type="arabicPeriod"/>
            </a:pPr>
            <a:r>
              <a:rPr lang="en-GB" dirty="0"/>
              <a:t>The definition of a view</a:t>
            </a:r>
          </a:p>
        </p:txBody>
      </p:sp>
      <p:sp>
        <p:nvSpPr>
          <p:cNvPr id="2" name="Footer Placeholder 1">
            <a:extLst>
              <a:ext uri="{FF2B5EF4-FFF2-40B4-BE49-F238E27FC236}">
                <a16:creationId xmlns:a16="http://schemas.microsoft.com/office/drawing/2014/main" id="{89E4E29D-4A89-604C-A26D-E03F9EAE53E2}"/>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D4295DE0-76EE-ED43-A8F1-019C8DB47B8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5. Information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16418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Abstraction</a:t>
            </a:r>
          </a:p>
        </p:txBody>
      </p:sp>
      <p:sp>
        <p:nvSpPr>
          <p:cNvPr id="3" name="Content Placeholder 2"/>
          <p:cNvSpPr>
            <a:spLocks noGrp="1"/>
          </p:cNvSpPr>
          <p:nvPr>
            <p:ph idx="1"/>
          </p:nvPr>
        </p:nvSpPr>
        <p:spPr/>
        <p:txBody>
          <a:bodyPr/>
          <a:lstStyle/>
          <a:p>
            <a:r>
              <a:rPr lang="en-US" dirty="0"/>
              <a:t>Depending on the “degree of abstraction” data is classified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Diagram 4"/>
          <p:cNvGraphicFramePr/>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2736676"/>
            <a:ext cx="3707384" cy="4524315"/>
          </a:xfrm>
          <a:prstGeom prst="rect">
            <a:avLst/>
          </a:prstGeom>
          <a:noFill/>
        </p:spPr>
        <p:txBody>
          <a:bodyPr wrap="square" rtlCol="0">
            <a:spAutoFit/>
          </a:bodyPr>
          <a:lstStyle/>
          <a:p>
            <a:pPr algn="l"/>
            <a:r>
              <a:rPr lang="en-US" sz="3200" dirty="0">
                <a:solidFill>
                  <a:schemeClr val="tx1"/>
                </a:solidFill>
                <a:latin typeface="Calibri"/>
                <a:cs typeface="Calibri"/>
              </a:rPr>
              <a:t>Knowledge Graphs</a:t>
            </a:r>
          </a:p>
          <a:p>
            <a:pPr algn="l"/>
            <a:r>
              <a:rPr lang="en-US" sz="3200" dirty="0">
                <a:solidFill>
                  <a:schemeClr val="tx1"/>
                </a:solidFill>
                <a:latin typeface="Calibri"/>
                <a:cs typeface="Calibri"/>
              </a:rPr>
              <a:t>Rules</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Relational data</a:t>
            </a:r>
          </a:p>
          <a:p>
            <a:pPr algn="l"/>
            <a:r>
              <a:rPr lang="en-US" sz="3200" dirty="0">
                <a:solidFill>
                  <a:schemeClr val="tx1"/>
                </a:solidFill>
                <a:latin typeface="Calibri"/>
                <a:cs typeface="Calibri"/>
              </a:rPr>
              <a:t>XML and RDF data</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Measurement data</a:t>
            </a:r>
          </a:p>
          <a:p>
            <a:pPr algn="l"/>
            <a:r>
              <a:rPr lang="en-US" sz="3200">
                <a:solidFill>
                  <a:schemeClr val="tx1"/>
                </a:solidFill>
                <a:latin typeface="Calibri"/>
                <a:cs typeface="Calibri"/>
              </a:rPr>
              <a:t>Text, Images </a:t>
            </a:r>
            <a:r>
              <a:rPr lang="en-US" sz="3200" dirty="0">
                <a:solidFill>
                  <a:schemeClr val="tx1"/>
                </a:solidFill>
                <a:latin typeface="Calibri"/>
                <a:cs typeface="Calibri"/>
              </a:rPr>
              <a:t>and Video</a:t>
            </a:r>
          </a:p>
        </p:txBody>
      </p:sp>
    </p:spTree>
    <p:extLst>
      <p:ext uri="{BB962C8B-B14F-4D97-AF65-F5344CB8AC3E}">
        <p14:creationId xmlns:p14="http://schemas.microsoft.com/office/powerpoint/2010/main" val="926832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a:t>
            </a:r>
            <a:r>
              <a:rPr lang="en-US"/>
              <a:t>of Abstraction - Characteristics</a:t>
            </a:r>
            <a:endParaRPr lang="en-US" dirty="0"/>
          </a:p>
        </p:txBody>
      </p:sp>
      <p:sp>
        <p:nvSpPr>
          <p:cNvPr id="3" name="Content Placeholder 2"/>
          <p:cNvSpPr>
            <a:spLocks noGrp="1"/>
          </p:cNvSpPr>
          <p:nvPr>
            <p:ph idx="1"/>
          </p:nvPr>
        </p:nvSpPr>
        <p:spPr/>
        <p:txBody>
          <a:bodyPr/>
          <a:lstStyle/>
          <a:p>
            <a:r>
              <a:rPr lang="en-US" sz="3600" dirty="0"/>
              <a:t>Unstructured data</a:t>
            </a:r>
          </a:p>
          <a:p>
            <a:pPr marL="571500" indent="-571500">
              <a:buFont typeface="Arial" charset="0"/>
              <a:buChar char="•"/>
            </a:pPr>
            <a:r>
              <a:rPr lang="en-US" sz="2800" dirty="0"/>
              <a:t>Data captured from measurements and human input</a:t>
            </a:r>
          </a:p>
          <a:p>
            <a:pPr marL="571500" indent="-571500">
              <a:buFont typeface="Arial" charset="0"/>
              <a:buChar char="•"/>
            </a:pPr>
            <a:r>
              <a:rPr lang="en-US" sz="2800" dirty="0"/>
              <a:t>Structure given by static data types (e.g. time series) </a:t>
            </a:r>
          </a:p>
          <a:p>
            <a:r>
              <a:rPr lang="en-US" sz="3600" dirty="0"/>
              <a:t>Structured data</a:t>
            </a:r>
          </a:p>
          <a:p>
            <a:pPr marL="571500" indent="-571500">
              <a:buFont typeface="Arial" charset="0"/>
              <a:buChar char="•"/>
            </a:pPr>
            <a:r>
              <a:rPr lang="en-US" sz="2800" dirty="0"/>
              <a:t>Data is structured according to a schema</a:t>
            </a:r>
          </a:p>
          <a:p>
            <a:pPr marL="571500" indent="-571500">
              <a:buFont typeface="Arial" charset="0"/>
              <a:buChar char="•"/>
            </a:pPr>
            <a:r>
              <a:rPr lang="en-US" sz="2800" dirty="0"/>
              <a:t>Captures relationships in the data</a:t>
            </a:r>
          </a:p>
          <a:p>
            <a:r>
              <a:rPr lang="en-US" sz="3600" dirty="0"/>
              <a:t>Knowledge</a:t>
            </a:r>
          </a:p>
          <a:p>
            <a:pPr marL="457200" indent="-457200">
              <a:buFont typeface="Arial" charset="0"/>
              <a:buChar char="•"/>
            </a:pPr>
            <a:r>
              <a:rPr lang="en-US" sz="2800" dirty="0"/>
              <a:t>Schema can evolve dynamically as knowledge expands</a:t>
            </a:r>
          </a:p>
          <a:p>
            <a:pPr marL="457200" indent="-457200">
              <a:buFont typeface="Arial" charset="0"/>
              <a:buChar char="•"/>
            </a:pPr>
            <a:r>
              <a:rPr lang="en-US" sz="2800" dirty="0"/>
              <a:t>Captures decision rules, objectives and intentions</a:t>
            </a:r>
          </a:p>
          <a:p>
            <a:pPr lvl="0"/>
            <a:r>
              <a:rPr lang="en-US" sz="3600" dirty="0">
                <a:solidFill>
                  <a:srgbClr val="000000"/>
                </a:solidFill>
              </a:rPr>
              <a:t>The classification is not strict!</a:t>
            </a:r>
          </a:p>
          <a:p>
            <a:pPr marL="457200" indent="-457200">
              <a:buFont typeface="Arial" charset="0"/>
              <a:buChar char="•"/>
            </a:pPr>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5747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a:t>
            </a:r>
            <a:r>
              <a:rPr lang="en-US" sz="3200" dirty="0" err="1"/>
              <a:t>reailty</a:t>
            </a:r>
            <a:r>
              <a:rPr lang="en-US" sz="3200" dirty="0"/>
              <a:t> in a different way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91569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a:t>
            </a:r>
            <a:r>
              <a:rPr lang="en-GB" sz="2500" dirty="0">
                <a:latin typeface="Calibri" charset="0"/>
                <a:ea typeface="Calibri" charset="0"/>
                <a:cs typeface="Calibri" charset="0"/>
              </a:rPr>
              <a:t>: given a model, perform some task (downstream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road segments, find taxis that passed the road</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2807298"/>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a:t>
            </a:r>
            <a:r>
              <a:rPr lang="en-GB" sz="2500" dirty="0">
                <a:latin typeface="Calibri" charset="0"/>
                <a:ea typeface="Calibri" charset="0"/>
                <a:cs typeface="Calibri" charset="0"/>
              </a:rPr>
              <a:t>: given data, find a model the matches the data</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A778-00DD-2E49-9D3E-8F4EFCA28769}"/>
              </a:ext>
            </a:extLst>
          </p:cNvPr>
          <p:cNvSpPr>
            <a:spLocks noGrp="1"/>
          </p:cNvSpPr>
          <p:nvPr>
            <p:ph type="title"/>
          </p:nvPr>
        </p:nvSpPr>
        <p:spPr/>
        <p:txBody>
          <a:bodyPr/>
          <a:lstStyle/>
          <a:p>
            <a:r>
              <a:rPr lang="en-US" dirty="0"/>
              <a:t>Model Building</a:t>
            </a:r>
          </a:p>
        </p:txBody>
      </p:sp>
      <p:sp>
        <p:nvSpPr>
          <p:cNvPr id="3" name="Content Placeholder 2">
            <a:extLst>
              <a:ext uri="{FF2B5EF4-FFF2-40B4-BE49-F238E27FC236}">
                <a16:creationId xmlns:a16="http://schemas.microsoft.com/office/drawing/2014/main" id="{06A03413-FCBF-594E-87E6-4C3862411B67}"/>
              </a:ext>
            </a:extLst>
          </p:cNvPr>
          <p:cNvSpPr>
            <a:spLocks noGrp="1"/>
          </p:cNvSpPr>
          <p:nvPr>
            <p:ph idx="1"/>
          </p:nvPr>
        </p:nvSpPr>
        <p:spPr/>
        <p:txBody>
          <a:bodyPr/>
          <a:lstStyle/>
          <a:p>
            <a:r>
              <a:rPr lang="en-US" dirty="0"/>
              <a:t>Creating new models that “interpret” the data in novel ways.</a:t>
            </a:r>
          </a:p>
          <a:p>
            <a:r>
              <a:rPr lang="en-US" dirty="0"/>
              <a:t>Two flavors</a:t>
            </a:r>
          </a:p>
          <a:p>
            <a:pPr marL="571500" indent="-571500">
              <a:buFont typeface="Arial" panose="020B0604020202020204" pitchFamily="34" charset="0"/>
              <a:buChar char="•"/>
            </a:pPr>
            <a:r>
              <a:rPr lang="en-US" dirty="0"/>
              <a:t>Model building = creating representations in new domains</a:t>
            </a:r>
          </a:p>
          <a:p>
            <a:pPr marL="571500" indent="-571500">
              <a:buFont typeface="Arial" panose="020B0604020202020204" pitchFamily="34" charset="0"/>
              <a:buChar char="•"/>
            </a:pPr>
            <a:r>
              <a:rPr lang="en-US" dirty="0"/>
              <a:t>Model building = creating new functions/relations in the same domain</a:t>
            </a:r>
          </a:p>
          <a:p>
            <a:endParaRPr lang="en-US" dirty="0"/>
          </a:p>
        </p:txBody>
      </p:sp>
      <p:sp>
        <p:nvSpPr>
          <p:cNvPr id="4" name="Footer Placeholder 3">
            <a:extLst>
              <a:ext uri="{FF2B5EF4-FFF2-40B4-BE49-F238E27FC236}">
                <a16:creationId xmlns:a16="http://schemas.microsoft.com/office/drawing/2014/main" id="{052D4F2F-CACC-6644-98BC-0128B76C49A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59084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030-82AC-CD41-8581-8858FD641CEA}"/>
              </a:ext>
            </a:extLst>
          </p:cNvPr>
          <p:cNvSpPr>
            <a:spLocks noGrp="1"/>
          </p:cNvSpPr>
          <p:nvPr>
            <p:ph type="title"/>
          </p:nvPr>
        </p:nvSpPr>
        <p:spPr/>
        <p:txBody>
          <a:bodyPr/>
          <a:lstStyle/>
          <a:p>
            <a:r>
              <a:rPr lang="en-US" dirty="0"/>
              <a:t>Example: Trajectories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FBCE72-7B9F-B348-B8ED-623DFC9DDC48}"/>
                  </a:ext>
                </a:extLst>
              </p:cNvPr>
              <p:cNvSpPr>
                <a:spLocks noGrp="1"/>
              </p:cNvSpPr>
              <p:nvPr>
                <p:ph idx="1"/>
              </p:nvPr>
            </p:nvSpPr>
            <p:spPr>
              <a:xfrm>
                <a:off x="233048" y="1549485"/>
                <a:ext cx="11251199" cy="5809192"/>
              </a:xfrm>
            </p:spPr>
            <p:txBody>
              <a:bodyPr/>
              <a:lstStyle/>
              <a:p>
                <a:r>
                  <a:rPr lang="en-US" sz="3200" dirty="0"/>
                  <a:t>Original model: 	trajectory is a partial function </a:t>
                </a:r>
                <a14:m>
                  <m:oMath xmlns:m="http://schemas.openxmlformats.org/officeDocument/2006/math">
                    <m:r>
                      <a:rPr lang="fr-CH" sz="3300" i="1">
                        <a:latin typeface="Cambria Math" panose="02040503050406030204" pitchFamily="18" charset="0"/>
                      </a:rPr>
                      <m:t>𝑡𝑟</m:t>
                    </m:r>
                    <m:r>
                      <a:rPr lang="fr-CH" sz="3300" i="1">
                        <a:latin typeface="Cambria Math" panose="02040503050406030204" pitchFamily="18" charset="0"/>
                      </a:rPr>
                      <m:t>:</m:t>
                    </m:r>
                    <m:r>
                      <a:rPr lang="fr-CH" sz="3300" i="1">
                        <a:latin typeface="Cambria Math" panose="02040503050406030204" pitchFamily="18" charset="0"/>
                      </a:rPr>
                      <m:t>𝑇</m:t>
                    </m:r>
                    <m:r>
                      <a:rPr lang="fr-CH" sz="3300" i="1">
                        <a:latin typeface="Cambria Math" panose="02040503050406030204" pitchFamily="18" charset="0"/>
                        <a:ea typeface="Cambria Math" panose="02040503050406030204" pitchFamily="18" charset="0"/>
                      </a:rPr>
                      <m:t>→</m:t>
                    </m:r>
                    <m:r>
                      <a:rPr lang="fr-CH" sz="3300" i="1">
                        <a:latin typeface="Cambria Math" panose="02040503050406030204" pitchFamily="18" charset="0"/>
                        <a:ea typeface="Cambria Math" panose="02040503050406030204" pitchFamily="18" charset="0"/>
                      </a:rPr>
                      <m:t>𝑆</m:t>
                    </m:r>
                  </m:oMath>
                </a14:m>
                <a:endParaRPr lang="en-US" sz="3200" baseline="30000" dirty="0"/>
              </a:p>
              <a:p>
                <a:r>
                  <a:rPr lang="en-US" sz="3200" dirty="0"/>
                  <a:t>New Models</a:t>
                </a:r>
              </a:p>
              <a:p>
                <a:pPr marL="457200" indent="-457200">
                  <a:buFont typeface="Arial" panose="020B0604020202020204" pitchFamily="34" charset="0"/>
                  <a:buChar char="•"/>
                </a:pPr>
                <a:r>
                  <a:rPr lang="en-US" sz="3200" dirty="0"/>
                  <a:t>Interpolation: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a14:m>
                <a:r>
                  <a:rPr lang="en-US" sz="3200" dirty="0"/>
                  <a:t>(same domains)</a:t>
                </a:r>
              </a:p>
              <a:p>
                <a:pPr marL="457200" indent="-457200">
                  <a:buFont typeface="Arial" panose="020B0604020202020204" pitchFamily="34" charset="0"/>
                  <a:buChar char="•"/>
                </a:pPr>
                <a:r>
                  <a:rPr lang="en-US" sz="3200" dirty="0"/>
                  <a:t>Extracting trips: </a:t>
                </a:r>
                <a:br>
                  <a:rPr lang="en-US" sz="3200" dirty="0"/>
                </a:br>
                <a14:m>
                  <m:oMath xmlns:m="http://schemas.openxmlformats.org/officeDocument/2006/math">
                    <m:r>
                      <a:rPr lang="en-US" sz="3200" i="1" dirty="0" smtClean="0">
                        <a:latin typeface="Cambria Math" panose="02040503050406030204" pitchFamily="18" charset="0"/>
                      </a:rPr>
                      <m:t>𝑡𝑟𝑖𝑝</m:t>
                    </m:r>
                    <m:r>
                      <a:rPr lang="en-US" sz="3200" i="1" dirty="0" smtClean="0">
                        <a:latin typeface="Cambria Math" panose="02040503050406030204" pitchFamily="18" charset="0"/>
                      </a:rPr>
                      <m:t> = (</m:t>
                    </m:r>
                    <m:sSub>
                      <m:sSubPr>
                        <m:ctrlPr>
                          <a:rPr lang="en-US" sz="3200" i="1" dirty="0" smtClean="0">
                            <a:latin typeface="Cambria Math" panose="02040503050406030204" pitchFamily="18" charset="0"/>
                          </a:rPr>
                        </m:ctrlPr>
                      </m:sSubPr>
                      <m:e>
                        <m:r>
                          <a:rPr lang="fr-CH" sz="3200" b="0" i="1" dirty="0" smtClean="0">
                            <a:latin typeface="Cambria Math" panose="02040503050406030204" pitchFamily="18" charset="0"/>
                          </a:rPr>
                          <m:t>𝑡</m:t>
                        </m:r>
                      </m:e>
                      <m:sub>
                        <m:r>
                          <a:rPr lang="fr-CH" sz="3200" b="0" i="1" dirty="0" smtClean="0">
                            <a:latin typeface="Cambria Math" panose="02040503050406030204" pitchFamily="18" charset="0"/>
                          </a:rPr>
                          <m:t>𝑠𝑡𝑎𝑟𝑡</m:t>
                        </m:r>
                      </m:sub>
                    </m:sSub>
                    <m:r>
                      <a:rPr lang="fr-CH" sz="3200" b="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fr-CH" sz="3200" i="1" dirty="0">
                            <a:latin typeface="Cambria Math" panose="02040503050406030204" pitchFamily="18" charset="0"/>
                          </a:rPr>
                          <m:t>𝑡</m:t>
                        </m:r>
                      </m:e>
                      <m:sub>
                        <m:r>
                          <a:rPr lang="fr-CH" sz="3200" b="0" i="1" dirty="0" smtClean="0">
                            <a:latin typeface="Cambria Math" panose="02040503050406030204" pitchFamily="18" charset="0"/>
                          </a:rPr>
                          <m:t>𝑒𝑛𝑑</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en-US" sz="3200" i="1" dirty="0" smtClean="0">
                        <a:latin typeface="Cambria Math" panose="02040503050406030204" pitchFamily="18" charset="0"/>
                      </a:rPr>
                      <m:t>) </m:t>
                    </m:r>
                    <m:r>
                      <a:rPr lang="en-US" sz="3200" i="1" dirty="0" smtClean="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rPr>
                      <m:t> </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oMath>
                </a14:m>
                <a:r>
                  <a:rPr lang="en-US" sz="2700" dirty="0"/>
                  <a:t>		</a:t>
                </a:r>
                <a:endParaRPr lang="en-US" sz="3200" dirty="0"/>
              </a:p>
              <a:p>
                <a:pPr marL="1376526" lvl="1" indent="-457200">
                  <a:buFont typeface="Arial" panose="020B0604020202020204" pitchFamily="34" charset="0"/>
                  <a:buChar char="•"/>
                </a:pPr>
                <a:r>
                  <a:rPr lang="en-US" sz="2700" dirty="0"/>
                  <a:t>The </a:t>
                </a:r>
                <a:r>
                  <a:rPr lang="fr-CH" sz="2700" dirty="0"/>
                  <a:t>trips </a:t>
                </a:r>
                <a:r>
                  <a:rPr lang="fr-CH" sz="2700" dirty="0" err="1"/>
                  <a:t>can</a:t>
                </a:r>
                <a:r>
                  <a:rPr lang="fr-CH" sz="2700" dirty="0"/>
                  <a:t> </a:t>
                </a:r>
                <a:r>
                  <a:rPr lang="fr-CH" sz="2700" dirty="0" err="1"/>
                  <a:t>be</a:t>
                </a:r>
                <a:r>
                  <a:rPr lang="en-US" sz="2700" dirty="0"/>
                  <a:t> obtained by analyzing the velocity of position data</a:t>
                </a:r>
              </a:p>
              <a:p>
                <a:endParaRPr lang="en-US" sz="3200" dirty="0"/>
              </a:p>
              <a:p>
                <a:endParaRPr lang="en-US" sz="3200" dirty="0"/>
              </a:p>
              <a:p>
                <a:endParaRPr lang="en-US" sz="3200" dirty="0"/>
              </a:p>
              <a:p>
                <a:r>
                  <a:rPr lang="en-US" sz="3200" dirty="0"/>
                  <a:t>Methods: Data mining, Machine Learning, Rules, Statistics</a:t>
                </a:r>
              </a:p>
              <a:p>
                <a:endParaRPr lang="en-US" sz="3200" dirty="0"/>
              </a:p>
            </p:txBody>
          </p:sp>
        </mc:Choice>
        <mc:Fallback>
          <p:sp>
            <p:nvSpPr>
              <p:cNvPr id="3" name="Content Placeholder 2">
                <a:extLst>
                  <a:ext uri="{FF2B5EF4-FFF2-40B4-BE49-F238E27FC236}">
                    <a16:creationId xmlns:a16="http://schemas.microsoft.com/office/drawing/2014/main" id="{EFFBCE72-7B9F-B348-B8ED-623DFC9DDC48}"/>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015" t="-1092" b="-6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F848FC5-B059-D341-A552-81396A49B6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DB907EAD-5459-8546-815C-B095DE727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103" y="4981084"/>
            <a:ext cx="3816424" cy="841613"/>
          </a:xfrm>
          <a:prstGeom prst="rect">
            <a:avLst/>
          </a:prstGeom>
        </p:spPr>
      </p:pic>
      <p:pic>
        <p:nvPicPr>
          <p:cNvPr id="6" name="Picture 5">
            <a:extLst>
              <a:ext uri="{FF2B5EF4-FFF2-40B4-BE49-F238E27FC236}">
                <a16:creationId xmlns:a16="http://schemas.microsoft.com/office/drawing/2014/main" id="{037453B1-2CCB-974A-AC28-31CAEEC32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743" y="4981084"/>
            <a:ext cx="3168352" cy="895404"/>
          </a:xfrm>
          <a:prstGeom prst="rect">
            <a:avLst/>
          </a:prstGeom>
        </p:spPr>
      </p:pic>
      <p:sp>
        <p:nvSpPr>
          <p:cNvPr id="7" name="Right Arrow 6">
            <a:extLst>
              <a:ext uri="{FF2B5EF4-FFF2-40B4-BE49-F238E27FC236}">
                <a16:creationId xmlns:a16="http://schemas.microsoft.com/office/drawing/2014/main" id="{E4022120-3D62-B34B-9C4B-83FB88F464CB}"/>
              </a:ext>
            </a:extLst>
          </p:cNvPr>
          <p:cNvSpPr/>
          <p:nvPr/>
        </p:nvSpPr>
        <p:spPr bwMode="auto">
          <a:xfrm>
            <a:off x="5291559" y="5256956"/>
            <a:ext cx="1152128" cy="43204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70652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7" y="2525997"/>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64" y="4323836"/>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87" y="5977036"/>
            <a:ext cx="3607107" cy="780759"/>
          </a:xfrm>
          <a:prstGeom prst="rect">
            <a:avLst/>
          </a:prstGeom>
        </p:spPr>
      </p:pic>
      <p:sp>
        <p:nvSpPr>
          <p:cNvPr id="8" name="TextBox 7"/>
          <p:cNvSpPr txBox="1"/>
          <p:nvPr/>
        </p:nvSpPr>
        <p:spPr>
          <a:xfrm>
            <a:off x="800152"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252456" y="1535172"/>
            <a:ext cx="4180632" cy="523220"/>
          </a:xfrm>
          <a:prstGeom prst="rect">
            <a:avLst/>
          </a:prstGeom>
          <a:noFill/>
        </p:spPr>
        <p:txBody>
          <a:bodyPr wrap="none" rtlCol="0">
            <a:spAutoFit/>
          </a:bodyPr>
          <a:lstStyle/>
          <a:p>
            <a:r>
              <a:rPr lang="en-US" sz="2800" dirty="0">
                <a:latin typeface="Calibri" charset="0"/>
                <a:ea typeface="Calibri" charset="0"/>
                <a:cs typeface="Calibri" charset="0"/>
              </a:rPr>
              <a:t>Data (as represented in DB)</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36694583"/>
              </p:ext>
            </p:extLst>
          </p:nvPr>
        </p:nvGraphicFramePr>
        <p:xfrm>
          <a:off x="6534455" y="4078282"/>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7225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56261"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7391774" y="4043907"/>
            <a:ext cx="1635941" cy="1636213"/>
          </a:xfrm>
          <a:prstGeom prst="rect">
            <a:avLst/>
          </a:prstGeom>
          <a:noFill/>
          <a:ln w="9525">
            <a:noFill/>
            <a:miter lim="800000"/>
            <a:headEnd/>
            <a:tailEnd/>
          </a:ln>
        </p:spPr>
      </p:pic>
      <p:sp>
        <p:nvSpPr>
          <p:cNvPr id="7" name="AutoShape 4"/>
          <p:cNvSpPr>
            <a:spLocks noChangeArrowheads="1"/>
          </p:cNvSpPr>
          <p:nvPr/>
        </p:nvSpPr>
        <p:spPr bwMode="auto">
          <a:xfrm>
            <a:off x="1148885" y="6414753"/>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4340960" y="353791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0" name="Right Arrow 9"/>
          <p:cNvSpPr/>
          <p:nvPr/>
        </p:nvSpPr>
        <p:spPr bwMode="auto">
          <a:xfrm rot="1149596">
            <a:off x="4153863" y="411003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2" name="Right Arrow 11"/>
          <p:cNvSpPr/>
          <p:nvPr/>
        </p:nvSpPr>
        <p:spPr bwMode="auto">
          <a:xfrm rot="5400000">
            <a:off x="715152"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3881578" y="5624330"/>
            <a:ext cx="5332230" cy="2037856"/>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Evaluation</a:t>
            </a:r>
            <a:r>
              <a:rPr lang="en-GB" sz="2500" dirty="0">
                <a:latin typeface="Calibri" charset="0"/>
                <a:ea typeface="Calibri" charset="0"/>
                <a:cs typeface="Calibri" charset="0"/>
              </a:rPr>
              <a:t>: given a model, evaluate it against reality</a:t>
            </a:r>
          </a:p>
          <a:p>
            <a:pPr algn="l"/>
            <a:endParaRPr lang="en-GB" sz="2500" dirty="0">
              <a:latin typeface="Calibri" charset="0"/>
              <a:ea typeface="Calibri" charset="0"/>
              <a:cs typeface="Calibri" charset="0"/>
            </a:endParaRPr>
          </a:p>
          <a:p>
            <a:pPr algn="l"/>
            <a:r>
              <a:rPr lang="en-GB" sz="2500" dirty="0">
                <a:latin typeface="Calibri" charset="0"/>
                <a:ea typeface="Calibri" charset="0"/>
                <a:cs typeface="Calibri" charset="0"/>
              </a:rPr>
              <a:t>Example: compare predicted temperature to measurements</a:t>
            </a:r>
          </a:p>
        </p:txBody>
      </p:sp>
      <p:sp>
        <p:nvSpPr>
          <p:cNvPr id="14" name="Right Arrow 13"/>
          <p:cNvSpPr/>
          <p:nvPr/>
        </p:nvSpPr>
        <p:spPr bwMode="auto">
          <a:xfrm rot="16200000">
            <a:off x="1557083"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284796" y="1382359"/>
            <a:ext cx="5987065" cy="2037856"/>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Conceptual modeling</a:t>
            </a:r>
            <a:r>
              <a:rPr lang="en-GB" sz="2500">
                <a:latin typeface="Calibri" charset="0"/>
                <a:ea typeface="Calibri" charset="0"/>
                <a:cs typeface="Calibri" charset="0"/>
              </a:rPr>
              <a:t>: analyze the real world and specify a model</a:t>
            </a:r>
          </a:p>
          <a:p>
            <a:pPr algn="l"/>
            <a:endParaRPr lang="en-GB" sz="2500">
              <a:latin typeface="Calibri" charset="0"/>
              <a:ea typeface="Calibri" charset="0"/>
              <a:cs typeface="Calibri" charset="0"/>
            </a:endParaRPr>
          </a:p>
          <a:p>
            <a:pPr algn="l"/>
            <a:r>
              <a:rPr lang="en-GB" sz="2500">
                <a:latin typeface="Calibri" charset="0"/>
                <a:ea typeface="Calibri" charset="0"/>
                <a:cs typeface="Calibri" charset="0"/>
              </a:rPr>
              <a:t>Example: define concepts temperature, location, measurement</a:t>
            </a:r>
          </a:p>
        </p:txBody>
      </p:sp>
      <p:pic>
        <p:nvPicPr>
          <p:cNvPr id="21" name="Picture 20"/>
          <p:cNvPicPr>
            <a:picLocks noChangeAspect="1"/>
          </p:cNvPicPr>
          <p:nvPr/>
        </p:nvPicPr>
        <p:blipFill>
          <a:blip r:embed="rId4"/>
          <a:stretch>
            <a:fillRect/>
          </a:stretch>
        </p:blipFill>
        <p:spPr>
          <a:xfrm>
            <a:off x="981593" y="2047767"/>
            <a:ext cx="1964506" cy="1348131"/>
          </a:xfrm>
          <a:prstGeom prst="rect">
            <a:avLst/>
          </a:prstGeom>
        </p:spPr>
      </p:pic>
      <p:sp>
        <p:nvSpPr>
          <p:cNvPr id="18" name="Text Box 5"/>
          <p:cNvSpPr txBox="1">
            <a:spLocks noChangeArrowheads="1"/>
          </p:cNvSpPr>
          <p:nvPr/>
        </p:nvSpPr>
        <p:spPr bwMode="auto">
          <a:xfrm>
            <a:off x="1291480" y="3544933"/>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pic>
        <p:nvPicPr>
          <p:cNvPr id="17" name="Picture 16">
            <a:extLst>
              <a:ext uri="{FF2B5EF4-FFF2-40B4-BE49-F238E27FC236}">
                <a16:creationId xmlns:a16="http://schemas.microsoft.com/office/drawing/2014/main" id="{67B5EFF2-9A8F-B842-B3F3-CB142EF27569}"/>
              </a:ext>
            </a:extLst>
          </p:cNvPr>
          <p:cNvPicPr>
            <a:picLocks noChangeAspect="1"/>
          </p:cNvPicPr>
          <p:nvPr/>
        </p:nvPicPr>
        <p:blipFill>
          <a:blip r:embed="rId5"/>
          <a:stretch>
            <a:fillRect/>
          </a:stretch>
        </p:blipFill>
        <p:spPr>
          <a:xfrm>
            <a:off x="5112577" y="3424198"/>
            <a:ext cx="1435116" cy="1239418"/>
          </a:xfrm>
          <a:prstGeom prst="rect">
            <a:avLst/>
          </a:prstGeom>
        </p:spPr>
      </p:pic>
    </p:spTree>
    <p:extLst>
      <p:ext uri="{BB962C8B-B14F-4D97-AF65-F5344CB8AC3E}">
        <p14:creationId xmlns:p14="http://schemas.microsoft.com/office/powerpoint/2010/main" val="1607867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Interacting</a:t>
            </a:r>
            <a:r>
              <a:rPr lang="fr-FR" dirty="0"/>
              <a:t> </a:t>
            </a:r>
            <a:r>
              <a:rPr lang="fr-FR" dirty="0" err="1"/>
              <a:t>with</a:t>
            </a:r>
            <a:r>
              <a:rPr lang="fr-FR" dirty="0"/>
              <a:t> the Real World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753779" y="6364266"/>
            <a:ext cx="3146292" cy="49897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Input</a:t>
            </a:r>
            <a:r>
              <a:rPr lang="fr-FR" sz="2500" dirty="0">
                <a:latin typeface="Calibri" charset="0"/>
                <a:ea typeface="Calibri" charset="0"/>
                <a:cs typeface="Calibri" charset="0"/>
              </a:rPr>
              <a:t>: </a:t>
            </a:r>
            <a:r>
              <a:rPr lang="fr-FR" sz="2500" dirty="0" err="1">
                <a:latin typeface="Calibri" charset="0"/>
                <a:ea typeface="Calibri" charset="0"/>
                <a:cs typeface="Calibri" charset="0"/>
              </a:rPr>
              <a:t>users</a:t>
            </a:r>
            <a:r>
              <a:rPr lang="fr-FR" sz="2500" dirty="0">
                <a:latin typeface="Calibri" charset="0"/>
                <a:ea typeface="Calibri" charset="0"/>
                <a:cs typeface="Calibri" charset="0"/>
              </a:rPr>
              <a:t>, </a:t>
            </a:r>
            <a:r>
              <a:rPr lang="fr-FR" sz="2500" dirty="0" err="1">
                <a:latin typeface="Calibri" charset="0"/>
                <a:ea typeface="Calibri" charset="0"/>
                <a:cs typeface="Calibri" charset="0"/>
              </a:rPr>
              <a:t>sensors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994093" y="3552329"/>
            <a:ext cx="3274176" cy="1653136"/>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Output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visualization</a:t>
            </a:r>
            <a:r>
              <a:rPr lang="fr-FR" sz="2500" dirty="0">
                <a:latin typeface="Calibri" charset="0"/>
                <a:ea typeface="Calibri" charset="0"/>
                <a:cs typeface="Calibri" charset="0"/>
              </a:rPr>
              <a:t>, control</a:t>
            </a:r>
          </a:p>
          <a:p>
            <a:pPr algn="l"/>
            <a:r>
              <a:rPr lang="fr-FR" sz="2500" b="1" dirty="0" err="1">
                <a:latin typeface="Calibri" charset="0"/>
                <a:ea typeface="Calibri" charset="0"/>
                <a:cs typeface="Calibri" charset="0"/>
              </a:rPr>
              <a:t>Example</a:t>
            </a:r>
            <a:r>
              <a:rPr lang="fr-FR" sz="2500" dirty="0">
                <a:latin typeface="Calibri" charset="0"/>
                <a:ea typeface="Calibri" charset="0"/>
                <a:cs typeface="Calibri" charset="0"/>
              </a:rPr>
              <a:t>: control an </a:t>
            </a:r>
            <a:r>
              <a:rPr lang="fr-FR" sz="2500" dirty="0" err="1">
                <a:latin typeface="Calibri" charset="0"/>
                <a:ea typeface="Calibri" charset="0"/>
                <a:cs typeface="Calibri" charset="0"/>
              </a:rPr>
              <a:t>autonomous</a:t>
            </a:r>
            <a:r>
              <a:rPr lang="fr-FR" sz="2500" dirty="0">
                <a:latin typeface="Calibri" charset="0"/>
                <a:ea typeface="Calibri" charset="0"/>
                <a:cs typeface="Calibri" charset="0"/>
              </a:rPr>
              <a:t> </a:t>
            </a:r>
            <a:r>
              <a:rPr lang="fr-FR" sz="2500" dirty="0" err="1">
                <a:latin typeface="Calibri" charset="0"/>
                <a:ea typeface="Calibri" charset="0"/>
                <a:cs typeface="Calibri" charset="0"/>
              </a:rPr>
              <a:t>vehicle</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TextBox 2">
            <a:extLst>
              <a:ext uri="{FF2B5EF4-FFF2-40B4-BE49-F238E27FC236}">
                <a16:creationId xmlns:a16="http://schemas.microsoft.com/office/drawing/2014/main" id="{2242845F-EB72-2F46-945F-4B5CBA38BC93}"/>
              </a:ext>
            </a:extLst>
          </p:cNvPr>
          <p:cNvSpPr txBox="1"/>
          <p:nvPr/>
        </p:nvSpPr>
        <p:spPr>
          <a:xfrm>
            <a:off x="5109192" y="1753188"/>
            <a:ext cx="6338274" cy="1200329"/>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Building systems where the data </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interacts with the real world</a:t>
            </a:r>
          </a:p>
        </p:txBody>
      </p:sp>
      <p:pic>
        <p:nvPicPr>
          <p:cNvPr id="19" name="Picture 18">
            <a:extLst>
              <a:ext uri="{FF2B5EF4-FFF2-40B4-BE49-F238E27FC236}">
                <a16:creationId xmlns:a16="http://schemas.microsoft.com/office/drawing/2014/main" id="{9430C4DA-0F00-7740-B31D-3FD4725B6727}"/>
              </a:ext>
            </a:extLst>
          </p:cNvPr>
          <p:cNvPicPr>
            <a:picLocks noChangeAspect="1"/>
          </p:cNvPicPr>
          <p:nvPr/>
        </p:nvPicPr>
        <p:blipFill>
          <a:blip r:embed="rId5"/>
          <a:stretch>
            <a:fillRect/>
          </a:stretch>
        </p:blipFill>
        <p:spPr>
          <a:xfrm>
            <a:off x="6452269" y="5272772"/>
            <a:ext cx="1071538" cy="1057314"/>
          </a:xfrm>
          <a:prstGeom prst="rect">
            <a:avLst/>
          </a:prstGeom>
        </p:spPr>
      </p:pic>
    </p:spTree>
    <p:extLst>
      <p:ext uri="{BB962C8B-B14F-4D97-AF65-F5344CB8AC3E}">
        <p14:creationId xmlns:p14="http://schemas.microsoft.com/office/powerpoint/2010/main" val="3855680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10055740" y="3378582"/>
            <a:ext cx="1635941" cy="1636213"/>
          </a:xfrm>
          <a:prstGeom prst="rect">
            <a:avLst/>
          </a:prstGeom>
          <a:noFill/>
          <a:ln w="9525">
            <a:noFill/>
            <a:miter lim="800000"/>
            <a:headEnd/>
            <a:tailEnd/>
          </a:ln>
        </p:spPr>
      </p:pic>
      <p:sp>
        <p:nvSpPr>
          <p:cNvPr id="6" name="Text Box 5"/>
          <p:cNvSpPr txBox="1">
            <a:spLocks noChangeArrowheads="1"/>
          </p:cNvSpPr>
          <p:nvPr/>
        </p:nvSpPr>
        <p:spPr bwMode="auto">
          <a:xfrm>
            <a:off x="3288560" y="254682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3881578" y="559506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7073653" y="271822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8522590" y="2214119"/>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6886556" y="329035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7066480" y="3711285"/>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3447845"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531796" y="4171460"/>
            <a:ext cx="1598561"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4289776"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470443" y="4167654"/>
            <a:ext cx="1804258"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6526831" y="513556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6620493" y="5709752"/>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7483345" y="6123386"/>
            <a:ext cx="2138960"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Input, Monitoring</a:t>
            </a:r>
          </a:p>
        </p:txBody>
      </p:sp>
      <p:sp>
        <p:nvSpPr>
          <p:cNvPr id="19" name="TextBox 18"/>
          <p:cNvSpPr txBox="1"/>
          <p:nvPr/>
        </p:nvSpPr>
        <p:spPr>
          <a:xfrm>
            <a:off x="6491327" y="4875748"/>
            <a:ext cx="1866775"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Output, Control</a:t>
            </a:r>
          </a:p>
        </p:txBody>
      </p:sp>
      <p:sp>
        <p:nvSpPr>
          <p:cNvPr id="22" name="Rectangle 21"/>
          <p:cNvSpPr/>
          <p:nvPr/>
        </p:nvSpPr>
        <p:spPr>
          <a:xfrm>
            <a:off x="581114" y="5626342"/>
            <a:ext cx="2127744"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Data  =  </a:t>
            </a:r>
          </a:p>
          <a:p>
            <a:r>
              <a:rPr lang="fr-FR" sz="2000" dirty="0" err="1">
                <a:latin typeface="Calibri" charset="0"/>
                <a:ea typeface="Calibri" charset="0"/>
                <a:cs typeface="Calibri" charset="0"/>
              </a:rPr>
              <a:t>Represented</a:t>
            </a:r>
            <a:r>
              <a:rPr lang="fr-FR" sz="2000" dirty="0">
                <a:latin typeface="Calibri" charset="0"/>
                <a:ea typeface="Calibri" charset="0"/>
                <a:cs typeface="Calibri" charset="0"/>
              </a:rPr>
              <a:t> in a </a:t>
            </a:r>
            <a:br>
              <a:rPr lang="fr-FR" sz="2000" dirty="0">
                <a:latin typeface="Calibri" charset="0"/>
                <a:ea typeface="Calibri" charset="0"/>
                <a:cs typeface="Calibri" charset="0"/>
              </a:rPr>
            </a:br>
            <a:r>
              <a:rPr lang="fr-FR" sz="2000" dirty="0" err="1">
                <a:latin typeface="Calibri" charset="0"/>
                <a:ea typeface="Calibri" charset="0"/>
                <a:cs typeface="Calibri" charset="0"/>
              </a:rPr>
              <a:t>computing</a:t>
            </a:r>
            <a:r>
              <a:rPr lang="fr-FR" sz="2000" dirty="0">
                <a:latin typeface="Calibri" charset="0"/>
                <a:ea typeface="Calibri" charset="0"/>
                <a:cs typeface="Calibri" charset="0"/>
              </a:rPr>
              <a:t> system</a:t>
            </a:r>
          </a:p>
        </p:txBody>
      </p:sp>
      <p:sp>
        <p:nvSpPr>
          <p:cNvPr id="23" name="Rectangle 22"/>
          <p:cNvSpPr/>
          <p:nvPr/>
        </p:nvSpPr>
        <p:spPr>
          <a:xfrm>
            <a:off x="109192" y="2463647"/>
            <a:ext cx="3009139"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Model  =  </a:t>
            </a:r>
          </a:p>
          <a:p>
            <a:r>
              <a:rPr lang="fr-FR" sz="2000" dirty="0" err="1">
                <a:latin typeface="Calibri" charset="0"/>
                <a:ea typeface="Calibri" charset="0"/>
                <a:cs typeface="Calibri" charset="0"/>
              </a:rPr>
              <a:t>Functions</a:t>
            </a:r>
            <a:r>
              <a:rPr lang="fr-FR" sz="2000" dirty="0">
                <a:latin typeface="Calibri" charset="0"/>
                <a:ea typeface="Calibri" charset="0"/>
                <a:cs typeface="Calibri" charset="0"/>
              </a:rPr>
              <a:t>, </a:t>
            </a:r>
            <a:r>
              <a:rPr lang="fr-FR" sz="2000" dirty="0" err="1">
                <a:latin typeface="Calibri" charset="0"/>
                <a:ea typeface="Calibri" charset="0"/>
                <a:cs typeface="Calibri" charset="0"/>
              </a:rPr>
              <a:t>function</a:t>
            </a:r>
            <a:r>
              <a:rPr lang="fr-FR" sz="2000" dirty="0">
                <a:latin typeface="Calibri" charset="0"/>
                <a:ea typeface="Calibri" charset="0"/>
                <a:cs typeface="Calibri" charset="0"/>
              </a:rPr>
              <a:t> values </a:t>
            </a:r>
            <a:br>
              <a:rPr lang="fr-FR" sz="2000" dirty="0">
                <a:latin typeface="Calibri" charset="0"/>
                <a:ea typeface="Calibri" charset="0"/>
                <a:cs typeface="Calibri" charset="0"/>
              </a:rPr>
            </a:br>
            <a:r>
              <a:rPr lang="fr-FR" sz="2000" dirty="0">
                <a:latin typeface="Calibri" charset="0"/>
                <a:ea typeface="Calibri" charset="0"/>
                <a:cs typeface="Calibri" charset="0"/>
              </a:rPr>
              <a:t>and  </a:t>
            </a:r>
            <a:r>
              <a:rPr lang="fr-FR" sz="2000" dirty="0" err="1">
                <a:latin typeface="Calibri" charset="0"/>
                <a:ea typeface="Calibri" charset="0"/>
                <a:cs typeface="Calibri" charset="0"/>
              </a:rPr>
              <a:t>constraints</a:t>
            </a:r>
            <a:endParaRPr lang="fr-FR" sz="2000" dirty="0">
              <a:latin typeface="Calibri" charset="0"/>
              <a:ea typeface="Calibri" charset="0"/>
              <a:cs typeface="Calibri" charset="0"/>
            </a:endParaRPr>
          </a:p>
        </p:txBody>
      </p:sp>
      <p:pic>
        <p:nvPicPr>
          <p:cNvPr id="3" name="Picture 2">
            <a:extLst>
              <a:ext uri="{FF2B5EF4-FFF2-40B4-BE49-F238E27FC236}">
                <a16:creationId xmlns:a16="http://schemas.microsoft.com/office/drawing/2014/main" id="{ED956656-F3BB-C549-9631-88AEE05F3B7F}"/>
              </a:ext>
            </a:extLst>
          </p:cNvPr>
          <p:cNvPicPr>
            <a:picLocks noChangeAspect="1"/>
          </p:cNvPicPr>
          <p:nvPr/>
        </p:nvPicPr>
        <p:blipFill>
          <a:blip r:embed="rId4"/>
          <a:stretch>
            <a:fillRect/>
          </a:stretch>
        </p:blipFill>
        <p:spPr>
          <a:xfrm>
            <a:off x="7742224" y="5388087"/>
            <a:ext cx="616160" cy="607981"/>
          </a:xfrm>
          <a:prstGeom prst="rect">
            <a:avLst/>
          </a:prstGeom>
        </p:spPr>
      </p:pic>
      <p:pic>
        <p:nvPicPr>
          <p:cNvPr id="20" name="Picture 19">
            <a:extLst>
              <a:ext uri="{FF2B5EF4-FFF2-40B4-BE49-F238E27FC236}">
                <a16:creationId xmlns:a16="http://schemas.microsoft.com/office/drawing/2014/main" id="{0A1ED607-5D57-474E-AA0C-67818EC2FD93}"/>
              </a:ext>
            </a:extLst>
          </p:cNvPr>
          <p:cNvPicPr>
            <a:picLocks noChangeAspect="1"/>
          </p:cNvPicPr>
          <p:nvPr/>
        </p:nvPicPr>
        <p:blipFill>
          <a:blip r:embed="rId5"/>
          <a:stretch>
            <a:fillRect/>
          </a:stretch>
        </p:blipFill>
        <p:spPr>
          <a:xfrm>
            <a:off x="7805812" y="2856283"/>
            <a:ext cx="622893" cy="537953"/>
          </a:xfrm>
          <a:prstGeom prst="rect">
            <a:avLst/>
          </a:prstGeom>
        </p:spPr>
      </p:pic>
    </p:spTree>
    <p:extLst>
      <p:ext uri="{BB962C8B-B14F-4D97-AF65-F5344CB8AC3E}">
        <p14:creationId xmlns:p14="http://schemas.microsoft.com/office/powerpoint/2010/main" val="2031141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3600" dirty="0" err="1"/>
              <a:t>Grouping</a:t>
            </a:r>
            <a:r>
              <a:rPr lang="fr-FR" sz="3600" dirty="0"/>
              <a:t> Facebook </a:t>
            </a:r>
            <a:r>
              <a:rPr lang="fr-FR" sz="3600" dirty="0" err="1"/>
              <a:t>users</a:t>
            </a:r>
            <a:r>
              <a:rPr lang="fr-FR" sz="3600" dirty="0"/>
              <a:t> </a:t>
            </a:r>
            <a:r>
              <a:rPr lang="fr-FR" sz="3600" dirty="0" err="1"/>
              <a:t>according</a:t>
            </a:r>
            <a:r>
              <a:rPr lang="fr-FR" sz="3600" dirty="0"/>
              <a:t> to </a:t>
            </a:r>
            <a:r>
              <a:rPr lang="fr-FR" sz="3600" dirty="0" err="1"/>
              <a:t>their</a:t>
            </a:r>
            <a:r>
              <a:rPr lang="fr-FR" sz="3600" dirty="0"/>
              <a:t> </a:t>
            </a:r>
            <a:r>
              <a:rPr lang="fr-FR" sz="3600" dirty="0" err="1"/>
              <a:t>interest</a:t>
            </a:r>
            <a:r>
              <a:rPr lang="fr-FR" sz="3600" dirty="0"/>
              <a:t> by </a:t>
            </a:r>
            <a:r>
              <a:rPr lang="fr-FR" sz="3600" dirty="0" err="1"/>
              <a:t>analyzing</a:t>
            </a:r>
            <a:r>
              <a:rPr lang="fr-FR" sz="3600" dirty="0"/>
              <a:t> the content of </a:t>
            </a:r>
            <a:r>
              <a:rPr lang="fr-FR" sz="3600" dirty="0" err="1"/>
              <a:t>their</a:t>
            </a:r>
            <a:r>
              <a:rPr lang="fr-FR" sz="3600" dirty="0"/>
              <a:t> </a:t>
            </a:r>
            <a:r>
              <a:rPr lang="fr-FR" sz="3600" dirty="0" err="1"/>
              <a:t>posts</a:t>
            </a:r>
            <a:r>
              <a:rPr lang="fr-FR" sz="3600" dirty="0"/>
              <a:t> </a:t>
            </a:r>
            <a:r>
              <a:rPr lang="fr-FR" sz="3600" dirty="0" err="1"/>
              <a:t>is</a:t>
            </a:r>
            <a:r>
              <a:rPr lang="fr-FR" sz="3600" dirty="0"/>
              <a:t>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fr-FR" sz="4000" dirty="0"/>
              <a:t>a </a:t>
            </a:r>
            <a:r>
              <a:rPr lang="fr-FR" sz="4000" dirty="0" err="1"/>
              <a:t>retrieval</a:t>
            </a:r>
            <a:r>
              <a:rPr lang="fr-FR" sz="4000" dirty="0"/>
              <a:t> </a:t>
            </a:r>
            <a:r>
              <a:rPr lang="fr-FR" sz="4000" dirty="0" err="1"/>
              <a:t>task</a:t>
            </a:r>
            <a:endParaRPr lang="fr-FR" sz="4000" dirty="0"/>
          </a:p>
          <a:p>
            <a:pPr marL="636457" indent="-636457">
              <a:buFont typeface="+mj-lt"/>
              <a:buAutoNum type="arabicPeriod"/>
            </a:pPr>
            <a:r>
              <a:rPr lang="fr-FR" sz="4000" dirty="0"/>
              <a:t>a data </a:t>
            </a:r>
            <a:r>
              <a:rPr lang="fr-FR" sz="4000" dirty="0" err="1"/>
              <a:t>mining</a:t>
            </a:r>
            <a:r>
              <a:rPr lang="fr-FR" sz="4000" dirty="0"/>
              <a:t> </a:t>
            </a:r>
            <a:r>
              <a:rPr lang="fr-FR" sz="4000" dirty="0" err="1"/>
              <a:t>task</a:t>
            </a:r>
            <a:endParaRPr lang="fr-FR" sz="4000" dirty="0"/>
          </a:p>
          <a:p>
            <a:pPr marL="636457" indent="-636457">
              <a:buFont typeface="+mj-lt"/>
              <a:buAutoNum type="arabicPeriod"/>
            </a:pPr>
            <a:r>
              <a:rPr lang="fr-FR" sz="4000" dirty="0"/>
              <a:t>an </a:t>
            </a:r>
            <a:r>
              <a:rPr lang="fr-FR" sz="4000" dirty="0" err="1"/>
              <a:t>evaluation</a:t>
            </a:r>
            <a:r>
              <a:rPr lang="fr-FR" sz="4000" dirty="0"/>
              <a:t> </a:t>
            </a:r>
            <a:r>
              <a:rPr lang="fr-FR" sz="4000" dirty="0" err="1"/>
              <a:t>task</a:t>
            </a:r>
            <a:endParaRPr lang="fr-FR" sz="4000" dirty="0"/>
          </a:p>
          <a:p>
            <a:pPr marL="636457" indent="-636457">
              <a:buFont typeface="+mj-lt"/>
              <a:buAutoNum type="arabicPeriod"/>
            </a:pPr>
            <a:r>
              <a:rPr lang="fr-FR" sz="4000" dirty="0"/>
              <a:t>a monitoring </a:t>
            </a:r>
            <a:r>
              <a:rPr lang="fr-FR" sz="4000" dirty="0" err="1"/>
              <a:t>task</a:t>
            </a:r>
            <a:endParaRPr lang="fr-FR" sz="4000" dirty="0"/>
          </a:p>
        </p:txBody>
      </p:sp>
      <p:sp>
        <p:nvSpPr>
          <p:cNvPr id="2" name="Footer Placeholder 1">
            <a:extLst>
              <a:ext uri="{FF2B5EF4-FFF2-40B4-BE49-F238E27FC236}">
                <a16:creationId xmlns:a16="http://schemas.microsoft.com/office/drawing/2014/main" id="{5B2303B2-F7D9-0B41-A260-4986D0A32B5F}"/>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B39E5B2C-16E9-E343-AF4B-C3B4BDC516D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6. </a:t>
            </a:r>
            <a:r>
              <a:rPr lang="fr-FR" dirty="0" err="1"/>
              <a:t>Distributed</a:t>
            </a:r>
            <a:r>
              <a:rPr lang="fr-FR" dirty="0"/>
              <a:t> Information </a:t>
            </a:r>
            <a:r>
              <a:rPr lang="fr-FR" dirty="0" err="1"/>
              <a:t>Systems</a:t>
            </a: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Semantic Heterogeneity – 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4400" dirty="0"/>
              <a:t>Creating a web portal for comparing product prices is (primarily) a problem of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en-GB" sz="4000" dirty="0"/>
              <a:t>Distributed data management</a:t>
            </a:r>
          </a:p>
          <a:p>
            <a:pPr marL="636457" indent="-636457">
              <a:buFont typeface="+mj-lt"/>
              <a:buAutoNum type="arabicPeriod"/>
            </a:pPr>
            <a:r>
              <a:rPr lang="en-GB" sz="4000" dirty="0"/>
              <a:t>Heterogeneous data integration</a:t>
            </a:r>
          </a:p>
          <a:p>
            <a:pPr marL="636457" indent="-636457">
              <a:buFont typeface="+mj-lt"/>
              <a:buAutoNum type="arabicPeriod"/>
            </a:pPr>
            <a:r>
              <a:rPr lang="en-GB" sz="4000" dirty="0"/>
              <a:t>Collaboration among autonomous systems</a:t>
            </a:r>
          </a:p>
        </p:txBody>
      </p:sp>
      <p:sp>
        <p:nvSpPr>
          <p:cNvPr id="2" name="Footer Placeholder 1">
            <a:extLst>
              <a:ext uri="{FF2B5EF4-FFF2-40B4-BE49-F238E27FC236}">
                <a16:creationId xmlns:a16="http://schemas.microsoft.com/office/drawing/2014/main" id="{DBEB01B2-7A65-9F44-A2E4-04C566074B49}"/>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01A14690-B755-ED4F-B005-E897660754B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Heterogeneity</a:t>
            </a:r>
            <a:endParaRPr lang="fr-FR" dirty="0"/>
          </a:p>
        </p:txBody>
      </p:sp>
      <p:sp>
        <p:nvSpPr>
          <p:cNvPr id="6" name="Content Placeholder 5"/>
          <p:cNvSpPr>
            <a:spLocks noGrp="1"/>
          </p:cNvSpPr>
          <p:nvPr>
            <p:ph idx="1"/>
          </p:nvPr>
        </p:nvSpPr>
        <p:spPr/>
        <p:txBody>
          <a:bodyPr/>
          <a:lstStyle/>
          <a:p>
            <a:r>
              <a:rPr lang="en-US" b="1" dirty="0"/>
              <a:t>Data overload</a:t>
            </a:r>
          </a:p>
          <a:p>
            <a:pPr lvl="1"/>
            <a:r>
              <a:rPr lang="en-US" dirty="0"/>
              <a:t>more data, more useful information ?</a:t>
            </a:r>
          </a:p>
          <a:p>
            <a:endParaRPr lang="en-US" i="1" dirty="0"/>
          </a:p>
          <a:p>
            <a:r>
              <a:rPr lang="en-US" b="1" dirty="0"/>
              <a:t>Information starvation</a:t>
            </a:r>
          </a:p>
          <a:p>
            <a:pPr lvl="1"/>
            <a:r>
              <a:rPr lang="en-US" dirty="0"/>
              <a:t>problem: </a:t>
            </a:r>
            <a:r>
              <a:rPr lang="en-US" i="1" dirty="0"/>
              <a:t>data supply</a:t>
            </a:r>
            <a:r>
              <a:rPr lang="en-US" dirty="0"/>
              <a:t> does not match </a:t>
            </a:r>
            <a:r>
              <a:rPr lang="en-US" i="1" dirty="0"/>
              <a:t>data demand</a:t>
            </a:r>
          </a:p>
          <a:p>
            <a:pPr lvl="1"/>
            <a:r>
              <a:rPr lang="en-US" dirty="0"/>
              <a:t>models used by data provider are different from models used by data consumer</a:t>
            </a:r>
          </a:p>
          <a:p>
            <a:endParaRPr lang="fr-FR" dirty="0"/>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700461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a:t>Distributed </a:t>
            </a:r>
            <a:r>
              <a:rPr lang="fr-CH" dirty="0"/>
              <a:t>Information Management</a:t>
            </a:r>
          </a:p>
        </p:txBody>
      </p:sp>
      <p:sp>
        <p:nvSpPr>
          <p:cNvPr id="4" name="Footer Placeholder 3"/>
          <p:cNvSpPr>
            <a:spLocks noGrp="1"/>
          </p:cNvSpPr>
          <p:nvPr>
            <p:ph type="ftr" sz="quarter" idx="10"/>
          </p:nvPr>
        </p:nvSpPr>
        <p:spPr/>
        <p:txBody>
          <a:bodyPr/>
          <a:lstStyle/>
          <a:p>
            <a:r>
              <a:rPr lang="fr-CH" dirty="0"/>
              <a:t>©2020, Karl Aberer, EPFL-IC, Laboratoire de systèmes d'informations répartis </a:t>
            </a:r>
            <a:endParaRPr lang="en-GB" dirty="0"/>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2820" y="4806146"/>
            <a:ext cx="2399293"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p:txBody>
      </p:sp>
      <p:sp>
        <p:nvSpPr>
          <p:cNvPr id="35" name="Rectangle 35"/>
          <p:cNvSpPr>
            <a:spLocks noChangeArrowheads="1"/>
          </p:cNvSpPr>
          <p:nvPr/>
        </p:nvSpPr>
        <p:spPr bwMode="auto">
          <a:xfrm>
            <a:off x="231834" y="6715603"/>
            <a:ext cx="5147866"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relationship among models!</a:t>
            </a:r>
          </a:p>
          <a:p>
            <a:r>
              <a:rPr lang="en-US" sz="2200" dirty="0">
                <a:solidFill>
                  <a:schemeClr val="tx1"/>
                </a:solidFill>
                <a:latin typeface="Calibri"/>
                <a:cs typeface="Calibri"/>
              </a:rPr>
              <a:t>(represent one model  in terms of another)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The </a:t>
            </a:r>
            <a:r>
              <a:rPr lang="fr-FR" dirty="0" err="1"/>
              <a:t>Problem</a:t>
            </a:r>
            <a:endParaRPr lang="fr-FR" dirty="0"/>
          </a:p>
        </p:txBody>
      </p:sp>
      <p:sp>
        <p:nvSpPr>
          <p:cNvPr id="3" name="Content Placeholder 2"/>
          <p:cNvSpPr>
            <a:spLocks noGrp="1"/>
          </p:cNvSpPr>
          <p:nvPr>
            <p:ph idx="1"/>
          </p:nvPr>
        </p:nvSpPr>
        <p:spPr/>
        <p:txBody>
          <a:bodyPr/>
          <a:lstStyle/>
          <a:p>
            <a:r>
              <a:rPr lang="fr-CH" b="1" dirty="0"/>
              <a:t>Semantic heterogeneity</a:t>
            </a:r>
          </a:p>
          <a:p>
            <a:pPr lvl="1"/>
            <a:r>
              <a:rPr lang="fr-CH" dirty="0"/>
              <a:t>The same real world aspect can </a:t>
            </a:r>
            <a:r>
              <a:rPr lang="fr-CH" dirty="0" err="1"/>
              <a:t>be</a:t>
            </a:r>
            <a:r>
              <a:rPr lang="fr-CH" dirty="0"/>
              <a:t> </a:t>
            </a:r>
            <a:r>
              <a:rPr lang="fr-CH" dirty="0" err="1"/>
              <a:t>represented</a:t>
            </a:r>
            <a:r>
              <a:rPr lang="fr-CH" dirty="0"/>
              <a:t> </a:t>
            </a:r>
            <a:r>
              <a:rPr lang="fr-CH" dirty="0" err="1"/>
              <a:t>differently</a:t>
            </a:r>
            <a:endParaRPr lang="fr-CH" dirty="0"/>
          </a:p>
          <a:p>
            <a:pPr lvl="1"/>
            <a:r>
              <a:rPr lang="fr-CH" dirty="0" err="1"/>
              <a:t>Requires</a:t>
            </a:r>
            <a:r>
              <a:rPr lang="fr-CH" dirty="0"/>
              <a:t> agreement on the </a:t>
            </a:r>
            <a:r>
              <a:rPr lang="fr-CH" dirty="0" err="1"/>
              <a:t>meaning</a:t>
            </a:r>
            <a:r>
              <a:rPr lang="fr-CH" dirty="0"/>
              <a:t> of </a:t>
            </a:r>
            <a:r>
              <a:rPr lang="fr-CH" dirty="0" err="1"/>
              <a:t>shared</a:t>
            </a:r>
            <a:r>
              <a:rPr lang="fr-CH" dirty="0"/>
              <a:t> data</a:t>
            </a:r>
          </a:p>
          <a:p>
            <a:pPr lvl="1"/>
            <a:r>
              <a:rPr lang="fr-CH" dirty="0"/>
              <a:t>Relating different models (and thus </a:t>
            </a:r>
            <a:r>
              <a:rPr lang="fr-CH" dirty="0" err="1"/>
              <a:t>different</a:t>
            </a:r>
            <a:r>
              <a:rPr lang="fr-CH" dirty="0"/>
              <a:t> </a:t>
            </a:r>
            <a:r>
              <a:rPr lang="fr-CH" dirty="0" err="1"/>
              <a:t>representations</a:t>
            </a:r>
            <a:r>
              <a:rPr lang="fr-CH" dirty="0"/>
              <a:t> and </a:t>
            </a:r>
            <a:r>
              <a:rPr lang="fr-CH" dirty="0" err="1"/>
              <a:t>their</a:t>
            </a:r>
            <a:r>
              <a:rPr lang="fr-CH" dirty="0"/>
              <a:t> </a:t>
            </a:r>
            <a:r>
              <a:rPr lang="fr-CH" dirty="0" err="1"/>
              <a:t>interpretations</a:t>
            </a:r>
            <a:r>
              <a:rPr lang="fr-CH" dirty="0"/>
              <a:t>) </a:t>
            </a:r>
            <a:r>
              <a:rPr lang="en-US" dirty="0"/>
              <a:t>requires often human intervention</a:t>
            </a:r>
          </a:p>
          <a:p>
            <a:pPr lvl="1"/>
            <a:r>
              <a:rPr lang="en-US" dirty="0"/>
              <a:t>human attention is a scarce resource !</a:t>
            </a:r>
          </a:p>
          <a:p>
            <a:pPr lvl="1"/>
            <a:endParaRPr lang="fr-CH" dirty="0"/>
          </a:p>
          <a:p>
            <a:endParaRPr lang="en-US" i="1" dirty="0"/>
          </a:p>
          <a:p>
            <a:pPr lvl="1"/>
            <a:endParaRPr lang="en-US"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39031" y="1943625"/>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Standardization</a:t>
            </a:r>
          </a:p>
          <a:p>
            <a:pPr lvl="1" indent="-473414">
              <a:buSzPct val="90000"/>
            </a:pPr>
            <a:r>
              <a:rPr lang="en-US" sz="3000" dirty="0">
                <a:latin typeface="Calibri"/>
                <a:cs typeface="Calibri"/>
              </a:rPr>
              <a:t>Common model</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Mapping</a:t>
            </a:r>
          </a:p>
          <a:p>
            <a:pPr lvl="1" indent="-473414">
              <a:buSzPct val="90000"/>
            </a:pPr>
            <a:r>
              <a:rPr lang="en-US" sz="3000" dirty="0">
                <a:latin typeface="Calibri"/>
                <a:cs typeface="Calibri"/>
              </a:rPr>
              <a:t>Mapping among models</a:t>
            </a:r>
          </a:p>
          <a:p>
            <a:pPr marL="0" indent="0">
              <a:buNone/>
            </a:pPr>
            <a:endParaRPr lang="en-US" sz="4000" dirty="0">
              <a:latin typeface="Calibri"/>
              <a:cs typeface="Calibri"/>
            </a:endParaRPr>
          </a:p>
          <a:p>
            <a:pPr marL="0" indent="0">
              <a:buNone/>
            </a:pPr>
            <a:r>
              <a:rPr lang="en-US" sz="4000" dirty="0">
                <a:latin typeface="Calibri"/>
                <a:cs typeface="Calibri"/>
              </a:rPr>
              <a:t>Ontologies</a:t>
            </a:r>
          </a:p>
          <a:p>
            <a:pPr lvl="1" indent="-473414">
              <a:buSzPct val="90000"/>
            </a:pPr>
            <a:r>
              <a:rPr lang="en-US" sz="3000" dirty="0">
                <a:latin typeface="Calibri"/>
                <a:cs typeface="Calibri"/>
              </a:rPr>
              <a:t>Common reference model</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©2020,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82596" y="566963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XBRL</a:t>
            </a:r>
            <a:endParaRPr lang="en-US" sz="1700" dirty="0">
              <a:latin typeface="Calibri"/>
              <a:cs typeface="Calibri"/>
            </a:endParaRPr>
          </a:p>
        </p:txBody>
      </p:sp>
      <p:sp>
        <p:nvSpPr>
          <p:cNvPr id="12" name="Can 11"/>
          <p:cNvSpPr/>
          <p:nvPr/>
        </p:nvSpPr>
        <p:spPr>
          <a:xfrm>
            <a:off x="7381019" y="671781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52800" y="671781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400261" y="451685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652799" y="4534417"/>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80584" y="699427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180583" y="4804607"/>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80803" y="640056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92681" y="640056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054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t>Syntactic heterogeneity</a:t>
            </a:r>
          </a:p>
          <a:p>
            <a:pPr lvl="1"/>
            <a:r>
              <a:rPr lang="en-US" dirty="0"/>
              <a:t>The same data can be represented using different data models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CH" dirty="0"/>
          </a:p>
          <a:p>
            <a:endParaRPr lang="fr-CH" dirty="0"/>
          </a:p>
          <a:p>
            <a:r>
              <a:rPr lang="fr-CH" b="1" dirty="0"/>
              <a:t>Syntactic heterogeneity</a:t>
            </a:r>
          </a:p>
          <a:p>
            <a:pPr lvl="1"/>
            <a:r>
              <a:rPr lang="fr-CH" dirty="0"/>
              <a:t>Data represented in different formats, data models</a:t>
            </a:r>
          </a:p>
          <a:p>
            <a:pPr lvl="1"/>
            <a:r>
              <a:rPr lang="fr-CH" dirty="0"/>
              <a:t>« Straightforward » but costly problem</a:t>
            </a:r>
          </a:p>
          <a:p>
            <a:endParaRPr lang="fr-FR" dirty="0"/>
          </a:p>
          <a:p>
            <a:endParaRPr lang="fr-FR" dirty="0"/>
          </a:p>
        </p:txBody>
      </p:sp>
      <p:sp>
        <p:nvSpPr>
          <p:cNvPr id="6" name="Title 5"/>
          <p:cNvSpPr>
            <a:spLocks noGrp="1"/>
          </p:cNvSpPr>
          <p:nvPr>
            <p:ph type="title"/>
          </p:nvPr>
        </p:nvSpPr>
        <p:spPr/>
        <p:txBody>
          <a:bodyPr/>
          <a:lstStyle/>
          <a:p>
            <a:r>
              <a:rPr lang="fr-FR" dirty="0"/>
              <a:t>More </a:t>
            </a:r>
            <a:r>
              <a:rPr lang="fr-FR" dirty="0" err="1"/>
              <a:t>Problems</a:t>
            </a:r>
            <a:r>
              <a:rPr lang="fr-FR" dirty="0"/>
              <a:t>?</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8" name="AutoShape 5"/>
          <p:cNvSpPr>
            <a:spLocks noChangeArrowheads="1"/>
          </p:cNvSpPr>
          <p:nvPr/>
        </p:nvSpPr>
        <p:spPr bwMode="auto">
          <a:xfrm>
            <a:off x="5766715" y="417791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9" name="Text Box 6"/>
          <p:cNvSpPr txBox="1">
            <a:spLocks noChangeArrowheads="1"/>
          </p:cNvSpPr>
          <p:nvPr/>
        </p:nvSpPr>
        <p:spPr bwMode="auto">
          <a:xfrm>
            <a:off x="5314581"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0" name="AutoShape 7"/>
          <p:cNvSpPr>
            <a:spLocks noChangeArrowheads="1"/>
          </p:cNvSpPr>
          <p:nvPr/>
        </p:nvSpPr>
        <p:spPr bwMode="auto">
          <a:xfrm>
            <a:off x="5921042" y="424363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1" name="Line 8"/>
          <p:cNvSpPr>
            <a:spLocks noChangeShapeType="1"/>
          </p:cNvSpPr>
          <p:nvPr/>
        </p:nvSpPr>
        <p:spPr bwMode="auto">
          <a:xfrm>
            <a:off x="6126729" y="391511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2" name="AutoShape 13"/>
          <p:cNvSpPr>
            <a:spLocks noChangeArrowheads="1"/>
          </p:cNvSpPr>
          <p:nvPr/>
        </p:nvSpPr>
        <p:spPr bwMode="auto">
          <a:xfrm>
            <a:off x="2956681" y="419191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3" name="Text Box 14"/>
          <p:cNvSpPr txBox="1">
            <a:spLocks noChangeArrowheads="1"/>
          </p:cNvSpPr>
          <p:nvPr/>
        </p:nvSpPr>
        <p:spPr bwMode="auto">
          <a:xfrm>
            <a:off x="2465958"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4" name="AutoShape 15"/>
          <p:cNvSpPr>
            <a:spLocks noChangeArrowheads="1"/>
          </p:cNvSpPr>
          <p:nvPr/>
        </p:nvSpPr>
        <p:spPr bwMode="auto">
          <a:xfrm>
            <a:off x="3075874" y="424715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5" name="Line 16"/>
          <p:cNvSpPr>
            <a:spLocks noChangeShapeType="1"/>
          </p:cNvSpPr>
          <p:nvPr/>
        </p:nvSpPr>
        <p:spPr bwMode="auto">
          <a:xfrm>
            <a:off x="3320290" y="391511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6" name="AutoShape 5"/>
          <p:cNvSpPr>
            <a:spLocks noChangeArrowheads="1"/>
          </p:cNvSpPr>
          <p:nvPr/>
        </p:nvSpPr>
        <p:spPr bwMode="auto">
          <a:xfrm>
            <a:off x="5756132" y="657880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7" name="Text Box 6"/>
          <p:cNvSpPr txBox="1">
            <a:spLocks noChangeArrowheads="1"/>
          </p:cNvSpPr>
          <p:nvPr/>
        </p:nvSpPr>
        <p:spPr bwMode="auto">
          <a:xfrm>
            <a:off x="5263220"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8" name="AutoShape 7"/>
          <p:cNvSpPr>
            <a:spLocks noChangeArrowheads="1"/>
          </p:cNvSpPr>
          <p:nvPr/>
        </p:nvSpPr>
        <p:spPr bwMode="auto">
          <a:xfrm>
            <a:off x="5910459" y="664452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9" name="Line 8"/>
          <p:cNvSpPr>
            <a:spLocks noChangeShapeType="1"/>
          </p:cNvSpPr>
          <p:nvPr/>
        </p:nvSpPr>
        <p:spPr bwMode="auto">
          <a:xfrm>
            <a:off x="6116146" y="631600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0" name="AutoShape 13"/>
          <p:cNvSpPr>
            <a:spLocks noChangeArrowheads="1"/>
          </p:cNvSpPr>
          <p:nvPr/>
        </p:nvSpPr>
        <p:spPr bwMode="auto">
          <a:xfrm>
            <a:off x="2946099" y="659280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 name="Text Box 14"/>
          <p:cNvSpPr txBox="1">
            <a:spLocks noChangeArrowheads="1"/>
          </p:cNvSpPr>
          <p:nvPr/>
        </p:nvSpPr>
        <p:spPr bwMode="auto">
          <a:xfrm>
            <a:off x="2414597"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22" name="AutoShape 15"/>
          <p:cNvSpPr>
            <a:spLocks noChangeArrowheads="1"/>
          </p:cNvSpPr>
          <p:nvPr/>
        </p:nvSpPr>
        <p:spPr bwMode="auto">
          <a:xfrm>
            <a:off x="3065291" y="664804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23" name="Line 16"/>
          <p:cNvSpPr>
            <a:spLocks noChangeShapeType="1"/>
          </p:cNvSpPr>
          <p:nvPr/>
        </p:nvSpPr>
        <p:spPr bwMode="auto">
          <a:xfrm>
            <a:off x="3309708" y="631600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0" name="Text Box 6"/>
          <p:cNvSpPr txBox="1">
            <a:spLocks noChangeArrowheads="1"/>
          </p:cNvSpPr>
          <p:nvPr/>
        </p:nvSpPr>
        <p:spPr bwMode="auto">
          <a:xfrm>
            <a:off x="5508242"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2</a:t>
            </a:r>
            <a:endParaRPr lang="en-US" sz="2000" dirty="0">
              <a:solidFill>
                <a:schemeClr val="tx1"/>
              </a:solidFill>
              <a:latin typeface="Calibri"/>
              <a:cs typeface="Calibri"/>
            </a:endParaRPr>
          </a:p>
        </p:txBody>
      </p:sp>
      <p:sp>
        <p:nvSpPr>
          <p:cNvPr id="31" name="Text Box 14"/>
          <p:cNvSpPr txBox="1">
            <a:spLocks noChangeArrowheads="1"/>
          </p:cNvSpPr>
          <p:nvPr/>
        </p:nvSpPr>
        <p:spPr bwMode="auto">
          <a:xfrm>
            <a:off x="2659619"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1</a:t>
            </a:r>
            <a:endParaRPr lang="en-US" sz="2000" dirty="0">
              <a:solidFill>
                <a:schemeClr val="tx1"/>
              </a:solidFill>
              <a:latin typeface="Calibri"/>
              <a:cs typeface="Calibri"/>
            </a:endParaRPr>
          </a:p>
        </p:txBody>
      </p:sp>
      <p:sp>
        <p:nvSpPr>
          <p:cNvPr id="32" name="Line 8"/>
          <p:cNvSpPr>
            <a:spLocks noChangeShapeType="1"/>
          </p:cNvSpPr>
          <p:nvPr/>
        </p:nvSpPr>
        <p:spPr bwMode="auto">
          <a:xfrm>
            <a:off x="6126729" y="5661804"/>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3" name="Line 16"/>
          <p:cNvSpPr>
            <a:spLocks noChangeShapeType="1"/>
          </p:cNvSpPr>
          <p:nvPr/>
        </p:nvSpPr>
        <p:spPr bwMode="auto">
          <a:xfrm>
            <a:off x="3320290" y="5661805"/>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5" name="Down Arrow 34"/>
          <p:cNvSpPr/>
          <p:nvPr/>
        </p:nvSpPr>
        <p:spPr bwMode="auto">
          <a:xfrm>
            <a:off x="4349317" y="4628813"/>
            <a:ext cx="748383" cy="74858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36" name="Rectangle 35"/>
          <p:cNvSpPr/>
          <p:nvPr/>
        </p:nvSpPr>
        <p:spPr>
          <a:xfrm>
            <a:off x="7587723" y="5959627"/>
            <a:ext cx="2711752" cy="883694"/>
          </a:xfrm>
          <a:prstGeom prst="rect">
            <a:avLst/>
          </a:prstGeom>
        </p:spPr>
        <p:txBody>
          <a:bodyPr wrap="none" lIns="113148" tIns="56574" rIns="113148" bIns="56574">
            <a:spAutoFit/>
          </a:bodyPr>
          <a:lstStyle/>
          <a:p>
            <a:r>
              <a:rPr lang="fr-FR" sz="2500" dirty="0">
                <a:solidFill>
                  <a:schemeClr val="tx1"/>
                </a:solidFill>
                <a:latin typeface="Calibri"/>
                <a:cs typeface="Calibri"/>
              </a:rPr>
              <a:t>Data </a:t>
            </a:r>
            <a:r>
              <a:rPr lang="fr-FR" sz="2500" dirty="0" err="1">
                <a:solidFill>
                  <a:schemeClr val="tx1"/>
                </a:solidFill>
                <a:latin typeface="Calibri"/>
                <a:cs typeface="Calibri"/>
              </a:rPr>
              <a:t>Models</a:t>
            </a:r>
            <a:r>
              <a:rPr lang="fr-FR" sz="2500" dirty="0">
                <a:solidFill>
                  <a:schemeClr val="tx1"/>
                </a:solidFill>
                <a:latin typeface="Calibri"/>
                <a:cs typeface="Calibri"/>
              </a:rPr>
              <a:t> </a:t>
            </a:r>
            <a:r>
              <a:rPr lang="fr-FR" sz="2500" dirty="0" err="1">
                <a:solidFill>
                  <a:schemeClr val="tx1"/>
                </a:solidFill>
                <a:latin typeface="Calibri"/>
                <a:cs typeface="Calibri"/>
              </a:rPr>
              <a:t>might</a:t>
            </a:r>
            <a:r>
              <a:rPr lang="fr-FR" sz="2500" dirty="0">
                <a:solidFill>
                  <a:schemeClr val="tx1"/>
                </a:solidFill>
                <a:latin typeface="Calibri"/>
                <a:cs typeface="Calibri"/>
              </a:rPr>
              <a:t> </a:t>
            </a:r>
          </a:p>
          <a:p>
            <a:r>
              <a:rPr lang="fr-FR" sz="2500" dirty="0" err="1">
                <a:solidFill>
                  <a:schemeClr val="tx1"/>
                </a:solidFill>
                <a:latin typeface="Calibri"/>
                <a:cs typeface="Calibri"/>
              </a:rPr>
              <a:t>be</a:t>
            </a:r>
            <a:r>
              <a:rPr lang="fr-FR" sz="2500" dirty="0">
                <a:solidFill>
                  <a:schemeClr val="tx1"/>
                </a:solidFill>
                <a:latin typeface="Calibri"/>
                <a:cs typeface="Calibri"/>
              </a:rPr>
              <a:t> </a:t>
            </a:r>
            <a:r>
              <a:rPr lang="fr-FR" sz="2500" dirty="0" err="1">
                <a:solidFill>
                  <a:schemeClr val="tx1"/>
                </a:solidFill>
                <a:latin typeface="Calibri"/>
                <a:cs typeface="Calibri"/>
              </a:rPr>
              <a:t>different</a:t>
            </a:r>
            <a:r>
              <a:rPr lang="fr-FR" sz="2500" dirty="0">
                <a:solidFill>
                  <a:schemeClr val="tx1"/>
                </a:solidFill>
                <a:latin typeface="Calibri"/>
                <a:cs typeface="Calibri"/>
              </a:rPr>
              <a:t>!</a:t>
            </a:r>
          </a:p>
        </p:txBody>
      </p:sp>
      <p:sp>
        <p:nvSpPr>
          <p:cNvPr id="2" name="Rectangle 1"/>
          <p:cNvSpPr/>
          <p:nvPr/>
        </p:nvSpPr>
        <p:spPr>
          <a:xfrm>
            <a:off x="2211076" y="7038321"/>
            <a:ext cx="2158684"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a:t>
            </a:r>
            <a:r>
              <a:rPr lang="fr-FR" sz="2500" dirty="0" err="1">
                <a:solidFill>
                  <a:srgbClr val="000000"/>
                </a:solidFill>
                <a:latin typeface="Calibri"/>
                <a:cs typeface="Calibri"/>
              </a:rPr>
              <a:t>relational</a:t>
            </a:r>
            <a:endParaRPr lang="fr-FR" dirty="0"/>
          </a:p>
        </p:txBody>
      </p:sp>
      <p:sp>
        <p:nvSpPr>
          <p:cNvPr id="28" name="Rectangle 27"/>
          <p:cNvSpPr/>
          <p:nvPr/>
        </p:nvSpPr>
        <p:spPr>
          <a:xfrm>
            <a:off x="5474535" y="7038321"/>
            <a:ext cx="1492280"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XML</a:t>
            </a:r>
            <a:endParaRPr lang="fr-FR" dirty="0"/>
          </a:p>
        </p:txBody>
      </p:sp>
    </p:spTree>
    <p:extLst>
      <p:ext uri="{BB962C8B-B14F-4D97-AF65-F5344CB8AC3E}">
        <p14:creationId xmlns:p14="http://schemas.microsoft.com/office/powerpoint/2010/main" val="2381272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8933165" y="3628109"/>
            <a:ext cx="1635941" cy="1636213"/>
          </a:xfrm>
          <a:prstGeom prst="rect">
            <a:avLst/>
          </a:prstGeom>
          <a:noFill/>
          <a:ln w="9525">
            <a:noFill/>
            <a:miter lim="800000"/>
            <a:headEnd/>
            <a:tailEnd/>
          </a:ln>
        </p:spPr>
      </p:pic>
      <p:sp>
        <p:nvSpPr>
          <p:cNvPr id="6" name="Text Box 5"/>
          <p:cNvSpPr txBox="1">
            <a:spLocks noChangeArrowheads="1"/>
          </p:cNvSpPr>
          <p:nvPr/>
        </p:nvSpPr>
        <p:spPr bwMode="auto">
          <a:xfrm>
            <a:off x="2165986" y="2796350"/>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2759003" y="5844596"/>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5951078" y="29677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7400015" y="2463646"/>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5763981" y="3539879"/>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5943905" y="3960813"/>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2325271"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1318529" y="4446215"/>
            <a:ext cx="1568104"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3167202"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302327" y="4459868"/>
            <a:ext cx="179944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5404256" y="538509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497919" y="595928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6062545" y="5042099"/>
            <a:ext cx="142599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Monitoring</a:t>
            </a:r>
          </a:p>
        </p:txBody>
      </p:sp>
      <p:sp>
        <p:nvSpPr>
          <p:cNvPr id="19" name="TextBox 18"/>
          <p:cNvSpPr txBox="1"/>
          <p:nvPr/>
        </p:nvSpPr>
        <p:spPr>
          <a:xfrm>
            <a:off x="7118372" y="6372914"/>
            <a:ext cx="997947"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Control</a:t>
            </a:r>
          </a:p>
        </p:txBody>
      </p:sp>
      <p:sp>
        <p:nvSpPr>
          <p:cNvPr id="20" name="Circular Arrow 19"/>
          <p:cNvSpPr/>
          <p:nvPr/>
        </p:nvSpPr>
        <p:spPr bwMode="auto">
          <a:xfrm>
            <a:off x="2759003" y="1715063"/>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21" name="TextBox 20"/>
          <p:cNvSpPr txBox="1"/>
          <p:nvPr/>
        </p:nvSpPr>
        <p:spPr>
          <a:xfrm>
            <a:off x="570320" y="1299184"/>
            <a:ext cx="2858649"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Semantic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
        <p:nvSpPr>
          <p:cNvPr id="22" name="Circular Arrow 21"/>
          <p:cNvSpPr/>
          <p:nvPr/>
        </p:nvSpPr>
        <p:spPr bwMode="auto">
          <a:xfrm flipH="1" flipV="1">
            <a:off x="2759003" y="5790682"/>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23" name="TextBox 22"/>
          <p:cNvSpPr txBox="1"/>
          <p:nvPr/>
        </p:nvSpPr>
        <p:spPr>
          <a:xfrm>
            <a:off x="164314" y="7121497"/>
            <a:ext cx="2830052"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Syntactic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853931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a:t>
            </a:r>
            <a:r>
              <a:rPr lang="fr-FR" dirty="0" err="1"/>
              <a:t>Quality</a:t>
            </a:r>
            <a:r>
              <a:rPr lang="fr-FR" dirty="0"/>
              <a:t> of Information</a:t>
            </a:r>
          </a:p>
        </p:txBody>
      </p:sp>
      <p:sp>
        <p:nvSpPr>
          <p:cNvPr id="3" name="Content Placeholder 2"/>
          <p:cNvSpPr>
            <a:spLocks noGrp="1"/>
          </p:cNvSpPr>
          <p:nvPr>
            <p:ph idx="1"/>
          </p:nvPr>
        </p:nvSpPr>
        <p:spPr/>
        <p:txBody>
          <a:bodyPr/>
          <a:lstStyle/>
          <a:p>
            <a:r>
              <a:rPr lang="fr-FR" dirty="0" err="1"/>
              <a:t>Recommendations</a:t>
            </a:r>
            <a:r>
              <a:rPr lang="fr-FR" dirty="0"/>
              <a:t> (</a:t>
            </a:r>
            <a:r>
              <a:rPr lang="fr-FR" dirty="0" err="1"/>
              <a:t>e.g</a:t>
            </a:r>
            <a:r>
              <a:rPr lang="fr-FR" dirty="0"/>
              <a:t>. Google PageRank)</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7"/>
          <p:cNvGrpSpPr>
            <a:grpSpLocks/>
          </p:cNvGrpSpPr>
          <p:nvPr/>
        </p:nvGrpSpPr>
        <p:grpSpPr bwMode="auto">
          <a:xfrm>
            <a:off x="1577877" y="2463045"/>
            <a:ext cx="3924694" cy="4303717"/>
            <a:chOff x="3665" y="1104"/>
            <a:chExt cx="1903" cy="2347"/>
          </a:xfrm>
        </p:grpSpPr>
        <p:sp>
          <p:nvSpPr>
            <p:cNvPr id="6" name="Rectangle 8"/>
            <p:cNvSpPr>
              <a:spLocks noChangeArrowheads="1"/>
            </p:cNvSpPr>
            <p:nvPr/>
          </p:nvSpPr>
          <p:spPr bwMode="auto">
            <a:xfrm>
              <a:off x="3696"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7" name="Rectangle 9"/>
            <p:cNvSpPr>
              <a:spLocks noChangeArrowheads="1"/>
            </p:cNvSpPr>
            <p:nvPr/>
          </p:nvSpPr>
          <p:spPr bwMode="auto">
            <a:xfrm>
              <a:off x="4992"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8" name="Rectangle 10"/>
            <p:cNvSpPr>
              <a:spLocks noChangeArrowheads="1"/>
            </p:cNvSpPr>
            <p:nvPr/>
          </p:nvSpPr>
          <p:spPr bwMode="auto">
            <a:xfrm>
              <a:off x="4272" y="2544"/>
              <a:ext cx="576" cy="624"/>
            </a:xfrm>
            <a:prstGeom prst="rect">
              <a:avLst/>
            </a:prstGeom>
            <a:noFill/>
            <a:ln w="9525">
              <a:solidFill>
                <a:schemeClr val="tx1"/>
              </a:solidFill>
              <a:miter lim="800000"/>
              <a:headEnd/>
              <a:tailEnd/>
            </a:ln>
            <a:effectLst/>
          </p:spPr>
          <p:txBody>
            <a:bodyPr wrap="none" anchor="ctr"/>
            <a:lstStyle/>
            <a:p>
              <a:endParaRPr lang="fr-CH"/>
            </a:p>
          </p:txBody>
        </p:sp>
        <p:sp>
          <p:nvSpPr>
            <p:cNvPr id="9" name="Rectangle 11"/>
            <p:cNvSpPr>
              <a:spLocks noChangeArrowheads="1"/>
            </p:cNvSpPr>
            <p:nvPr/>
          </p:nvSpPr>
          <p:spPr bwMode="auto">
            <a:xfrm>
              <a:off x="3904" y="1104"/>
              <a:ext cx="196"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A</a:t>
              </a:r>
              <a:endParaRPr lang="en-GB" sz="2200" b="1">
                <a:solidFill>
                  <a:schemeClr val="tx1"/>
                </a:solidFill>
                <a:latin typeface="Verdana" charset="0"/>
                <a:sym typeface="Symbol" pitchFamily="18" charset="2"/>
              </a:endParaRPr>
            </a:p>
          </p:txBody>
        </p:sp>
        <p:sp>
          <p:nvSpPr>
            <p:cNvPr id="10" name="Rectangle 12"/>
            <p:cNvSpPr>
              <a:spLocks noChangeArrowheads="1"/>
            </p:cNvSpPr>
            <p:nvPr/>
          </p:nvSpPr>
          <p:spPr bwMode="auto">
            <a:xfrm>
              <a:off x="5201" y="1104"/>
              <a:ext cx="194"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B</a:t>
              </a:r>
              <a:endParaRPr lang="en-GB" sz="2200" b="1">
                <a:solidFill>
                  <a:schemeClr val="tx1"/>
                </a:solidFill>
                <a:latin typeface="Verdana" charset="0"/>
                <a:sym typeface="Symbol" pitchFamily="18" charset="2"/>
              </a:endParaRPr>
            </a:p>
          </p:txBody>
        </p:sp>
        <p:sp>
          <p:nvSpPr>
            <p:cNvPr id="11" name="Rectangle 13"/>
            <p:cNvSpPr>
              <a:spLocks noChangeArrowheads="1"/>
            </p:cNvSpPr>
            <p:nvPr/>
          </p:nvSpPr>
          <p:spPr bwMode="auto">
            <a:xfrm>
              <a:off x="4484" y="3216"/>
              <a:ext cx="189"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C</a:t>
              </a:r>
              <a:endParaRPr lang="en-GB" sz="2200" b="1">
                <a:solidFill>
                  <a:schemeClr val="tx1"/>
                </a:solidFill>
                <a:latin typeface="Verdana" charset="0"/>
                <a:sym typeface="Symbol" pitchFamily="18" charset="2"/>
              </a:endParaRPr>
            </a:p>
          </p:txBody>
        </p:sp>
        <p:sp>
          <p:nvSpPr>
            <p:cNvPr id="12" name="Line 14"/>
            <p:cNvSpPr>
              <a:spLocks noChangeShapeType="1"/>
            </p:cNvSpPr>
            <p:nvPr/>
          </p:nvSpPr>
          <p:spPr bwMode="auto">
            <a:xfrm>
              <a:off x="4032" y="1632"/>
              <a:ext cx="1200" cy="0"/>
            </a:xfrm>
            <a:prstGeom prst="line">
              <a:avLst/>
            </a:prstGeom>
            <a:noFill/>
            <a:ln w="9525">
              <a:solidFill>
                <a:schemeClr val="tx1"/>
              </a:solidFill>
              <a:round/>
              <a:headEnd/>
              <a:tailEnd type="triangle" w="med" len="med"/>
            </a:ln>
            <a:effectLst/>
          </p:spPr>
          <p:txBody>
            <a:bodyPr wrap="none" anchor="ctr"/>
            <a:lstStyle/>
            <a:p>
              <a:endParaRPr lang="fr-CH"/>
            </a:p>
          </p:txBody>
        </p:sp>
        <p:sp>
          <p:nvSpPr>
            <p:cNvPr id="13" name="Line 15"/>
            <p:cNvSpPr>
              <a:spLocks noChangeShapeType="1"/>
            </p:cNvSpPr>
            <p:nvPr/>
          </p:nvSpPr>
          <p:spPr bwMode="auto">
            <a:xfrm>
              <a:off x="3888" y="1824"/>
              <a:ext cx="528"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4" name="Line 16"/>
            <p:cNvSpPr>
              <a:spLocks noChangeShapeType="1"/>
            </p:cNvSpPr>
            <p:nvPr/>
          </p:nvSpPr>
          <p:spPr bwMode="auto">
            <a:xfrm flipH="1">
              <a:off x="4704" y="1824"/>
              <a:ext cx="720"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5" name="Rectangle 17"/>
            <p:cNvSpPr>
              <a:spLocks noChangeArrowheads="1"/>
            </p:cNvSpPr>
            <p:nvPr/>
          </p:nvSpPr>
          <p:spPr bwMode="auto">
            <a:xfrm>
              <a:off x="3807"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6" name="Rectangle 18"/>
            <p:cNvSpPr>
              <a:spLocks noChangeArrowheads="1"/>
            </p:cNvSpPr>
            <p:nvPr/>
          </p:nvSpPr>
          <p:spPr bwMode="auto">
            <a:xfrm>
              <a:off x="4383" y="2544"/>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7" name="Rectangle 19"/>
            <p:cNvSpPr>
              <a:spLocks noChangeArrowheads="1"/>
            </p:cNvSpPr>
            <p:nvPr/>
          </p:nvSpPr>
          <p:spPr bwMode="auto">
            <a:xfrm>
              <a:off x="5103"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1/5</a:t>
              </a:r>
              <a:endParaRPr lang="en-GB" sz="2000" b="1">
                <a:solidFill>
                  <a:schemeClr val="tx1"/>
                </a:solidFill>
                <a:latin typeface="Verdana" charset="0"/>
                <a:sym typeface="Symbol" pitchFamily="18" charset="2"/>
              </a:endParaRPr>
            </a:p>
          </p:txBody>
        </p:sp>
        <p:sp>
          <p:nvSpPr>
            <p:cNvPr id="18" name="Rectangle 20"/>
            <p:cNvSpPr>
              <a:spLocks noChangeArrowheads="1"/>
            </p:cNvSpPr>
            <p:nvPr/>
          </p:nvSpPr>
          <p:spPr bwMode="auto">
            <a:xfrm>
              <a:off x="4481"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19" name="Rectangle 21"/>
            <p:cNvSpPr>
              <a:spLocks noChangeArrowheads="1"/>
            </p:cNvSpPr>
            <p:nvPr/>
          </p:nvSpPr>
          <p:spPr bwMode="auto">
            <a:xfrm>
              <a:off x="3665" y="2208"/>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20" name="Rectangle 22"/>
            <p:cNvSpPr>
              <a:spLocks noChangeArrowheads="1"/>
            </p:cNvSpPr>
            <p:nvPr/>
          </p:nvSpPr>
          <p:spPr bwMode="auto">
            <a:xfrm>
              <a:off x="5240" y="2208"/>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sp>
          <p:nvSpPr>
            <p:cNvPr id="21" name="Line 23"/>
            <p:cNvSpPr>
              <a:spLocks noChangeShapeType="1"/>
            </p:cNvSpPr>
            <p:nvPr/>
          </p:nvSpPr>
          <p:spPr bwMode="auto">
            <a:xfrm flipH="1" flipV="1">
              <a:off x="3984" y="1824"/>
              <a:ext cx="384" cy="768"/>
            </a:xfrm>
            <a:prstGeom prst="line">
              <a:avLst/>
            </a:prstGeom>
            <a:noFill/>
            <a:ln w="9525">
              <a:solidFill>
                <a:schemeClr val="tx1"/>
              </a:solidFill>
              <a:round/>
              <a:headEnd/>
              <a:tailEnd type="triangle" w="med" len="med"/>
            </a:ln>
            <a:effectLst/>
          </p:spPr>
          <p:txBody>
            <a:bodyPr wrap="none" anchor="ctr"/>
            <a:lstStyle/>
            <a:p>
              <a:endParaRPr lang="fr-CH"/>
            </a:p>
          </p:txBody>
        </p:sp>
        <p:sp>
          <p:nvSpPr>
            <p:cNvPr id="22" name="Rectangle 24"/>
            <p:cNvSpPr>
              <a:spLocks noChangeArrowheads="1"/>
            </p:cNvSpPr>
            <p:nvPr/>
          </p:nvSpPr>
          <p:spPr bwMode="auto">
            <a:xfrm>
              <a:off x="4328" y="2140"/>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grpSp>
      <p:pic>
        <p:nvPicPr>
          <p:cNvPr id="23" name="Picture 6"/>
          <p:cNvPicPr>
            <a:picLocks noChangeAspect="1" noChangeArrowheads="1"/>
          </p:cNvPicPr>
          <p:nvPr/>
        </p:nvPicPr>
        <p:blipFill>
          <a:blip r:embed="rId3" cstate="print"/>
          <a:srcRect/>
          <a:stretch>
            <a:fillRect/>
          </a:stretch>
        </p:blipFill>
        <p:spPr bwMode="auto">
          <a:xfrm>
            <a:off x="6220275" y="3295405"/>
            <a:ext cx="4141004" cy="3601549"/>
          </a:xfrm>
          <a:prstGeom prst="rect">
            <a:avLst/>
          </a:prstGeom>
          <a:noFill/>
          <a:ln w="9525">
            <a:noFill/>
            <a:miter lim="800000"/>
            <a:headEnd/>
            <a:tailEnd/>
          </a:ln>
          <a:effectLst/>
        </p:spPr>
      </p:pic>
    </p:spTree>
    <p:extLst>
      <p:ext uri="{BB962C8B-B14F-4D97-AF65-F5344CB8AC3E}">
        <p14:creationId xmlns:p14="http://schemas.microsoft.com/office/powerpoint/2010/main" val="3409882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Trust</a:t>
            </a:r>
          </a:p>
        </p:txBody>
      </p:sp>
      <p:sp>
        <p:nvSpPr>
          <p:cNvPr id="3" name="Content Placeholder 2"/>
          <p:cNvSpPr>
            <a:spLocks noGrp="1"/>
          </p:cNvSpPr>
          <p:nvPr>
            <p:ph idx="1"/>
          </p:nvPr>
        </p:nvSpPr>
        <p:spPr/>
        <p:txBody>
          <a:bodyPr/>
          <a:lstStyle/>
          <a:p>
            <a:r>
              <a:rPr lang="fr-FR" dirty="0" err="1"/>
              <a:t>Reputation-based</a:t>
            </a:r>
            <a:r>
              <a:rPr lang="fr-FR" dirty="0"/>
              <a:t> trust: if </a:t>
            </a:r>
            <a:r>
              <a:rPr lang="fr-FR" dirty="0" err="1"/>
              <a:t>users</a:t>
            </a:r>
            <a:r>
              <a:rPr lang="fr-FR" dirty="0"/>
              <a:t> </a:t>
            </a:r>
            <a:r>
              <a:rPr lang="fr-FR" dirty="0" err="1"/>
              <a:t>behaved</a:t>
            </a:r>
            <a:r>
              <a:rPr lang="fr-FR" dirty="0"/>
              <a:t> </a:t>
            </a:r>
            <a:r>
              <a:rPr lang="fr-FR" dirty="0" err="1"/>
              <a:t>honestly</a:t>
            </a:r>
            <a:r>
              <a:rPr lang="fr-FR" dirty="0"/>
              <a:t> in </a:t>
            </a:r>
            <a:r>
              <a:rPr lang="fr-FR" dirty="0" err="1"/>
              <a:t>previous</a:t>
            </a:r>
            <a:r>
              <a:rPr lang="fr-FR" dirty="0"/>
              <a:t> interactions, </a:t>
            </a:r>
            <a:r>
              <a:rPr lang="fr-FR" dirty="0" err="1"/>
              <a:t>they</a:t>
            </a:r>
            <a:r>
              <a:rPr lang="fr-FR" dirty="0"/>
              <a:t> </a:t>
            </a:r>
            <a:r>
              <a:rPr lang="fr-FR" dirty="0" err="1"/>
              <a:t>will</a:t>
            </a:r>
            <a:r>
              <a:rPr lang="fr-FR" dirty="0"/>
              <a:t> do </a:t>
            </a:r>
            <a:r>
              <a:rPr lang="fr-FR" dirty="0" err="1"/>
              <a:t>so</a:t>
            </a:r>
            <a:r>
              <a:rPr lang="fr-FR" dirty="0"/>
              <a:t> in the future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5"/>
          <p:cNvPicPr>
            <a:picLocks noChangeAspect="1" noChangeArrowheads="1"/>
          </p:cNvPicPr>
          <p:nvPr/>
        </p:nvPicPr>
        <p:blipFill>
          <a:blip r:embed="rId3" cstate="print"/>
          <a:srcRect/>
          <a:stretch>
            <a:fillRect/>
          </a:stretch>
        </p:blipFill>
        <p:spPr bwMode="auto">
          <a:xfrm>
            <a:off x="1449332" y="3544934"/>
            <a:ext cx="8617579" cy="3432661"/>
          </a:xfrm>
          <a:prstGeom prst="rect">
            <a:avLst/>
          </a:prstGeom>
          <a:noFill/>
          <a:ln w="9525" algn="ctr">
            <a:noFill/>
            <a:miter lim="800000"/>
            <a:headEnd/>
            <a:tailEnd/>
          </a:ln>
          <a:effectLst/>
        </p:spPr>
      </p:pic>
    </p:spTree>
    <p:extLst>
      <p:ext uri="{BB962C8B-B14F-4D97-AF65-F5344CB8AC3E}">
        <p14:creationId xmlns:p14="http://schemas.microsoft.com/office/powerpoint/2010/main" val="31105891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Privacy</a:t>
            </a:r>
          </a:p>
        </p:txBody>
      </p:sp>
      <p:sp>
        <p:nvSpPr>
          <p:cNvPr id="3" name="Content Placeholder 2"/>
          <p:cNvSpPr>
            <a:spLocks noGrp="1"/>
          </p:cNvSpPr>
          <p:nvPr>
            <p:ph idx="1"/>
          </p:nvPr>
        </p:nvSpPr>
        <p:spPr/>
        <p:txBody>
          <a:bodyPr/>
          <a:lstStyle/>
          <a:p>
            <a:r>
              <a:rPr lang="en-US" sz="3600" dirty="0"/>
              <a:t>Example: location privacy – obfuscation methods</a:t>
            </a:r>
          </a:p>
          <a:p>
            <a:pPr lvl="1"/>
            <a:r>
              <a:rPr lang="en-US" sz="3200" dirty="0"/>
              <a:t>Perturbation: (3,7)</a:t>
            </a:r>
          </a:p>
          <a:p>
            <a:pPr lvl="1"/>
            <a:r>
              <a:rPr lang="en-US" sz="3200" dirty="0"/>
              <a:t>Adding dummy regions: (3,5), (1,4), (6,3)</a:t>
            </a:r>
          </a:p>
          <a:p>
            <a:pPr lvl="1"/>
            <a:r>
              <a:rPr lang="en-US" sz="3200" dirty="0"/>
              <a:t>Reducing precision: (2,5), (3,4), (3,5), (3,6), (4,5)</a:t>
            </a:r>
          </a:p>
          <a:p>
            <a:pPr lvl="1"/>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112553195"/>
              </p:ext>
            </p:extLst>
          </p:nvPr>
        </p:nvGraphicFramePr>
        <p:xfrm>
          <a:off x="6875735" y="4080583"/>
          <a:ext cx="3762575" cy="3253848"/>
        </p:xfrm>
        <a:graphic>
          <a:graphicData uri="http://schemas.openxmlformats.org/drawingml/2006/table">
            <a:tbl>
              <a:tblPr firstRow="1" bandRow="1">
                <a:tableStyleId>{5940675A-B579-460E-94D1-54222C63F5DA}</a:tableStyleId>
              </a:tblPr>
              <a:tblGrid>
                <a:gridCol w="378417">
                  <a:extLst>
                    <a:ext uri="{9D8B030D-6E8A-4147-A177-3AD203B41FA5}">
                      <a16:colId xmlns:a16="http://schemas.microsoft.com/office/drawing/2014/main" val="20000"/>
                    </a:ext>
                  </a:extLst>
                </a:gridCol>
                <a:gridCol w="378417">
                  <a:extLst>
                    <a:ext uri="{9D8B030D-6E8A-4147-A177-3AD203B41FA5}">
                      <a16:colId xmlns:a16="http://schemas.microsoft.com/office/drawing/2014/main" val="20001"/>
                    </a:ext>
                  </a:extLst>
                </a:gridCol>
                <a:gridCol w="378417">
                  <a:extLst>
                    <a:ext uri="{9D8B030D-6E8A-4147-A177-3AD203B41FA5}">
                      <a16:colId xmlns:a16="http://schemas.microsoft.com/office/drawing/2014/main" val="20002"/>
                    </a:ext>
                  </a:extLst>
                </a:gridCol>
                <a:gridCol w="378417">
                  <a:extLst>
                    <a:ext uri="{9D8B030D-6E8A-4147-A177-3AD203B41FA5}">
                      <a16:colId xmlns:a16="http://schemas.microsoft.com/office/drawing/2014/main" val="20003"/>
                    </a:ext>
                  </a:extLst>
                </a:gridCol>
                <a:gridCol w="378417">
                  <a:extLst>
                    <a:ext uri="{9D8B030D-6E8A-4147-A177-3AD203B41FA5}">
                      <a16:colId xmlns:a16="http://schemas.microsoft.com/office/drawing/2014/main" val="20004"/>
                    </a:ext>
                  </a:extLst>
                </a:gridCol>
                <a:gridCol w="378417">
                  <a:extLst>
                    <a:ext uri="{9D8B030D-6E8A-4147-A177-3AD203B41FA5}">
                      <a16:colId xmlns:a16="http://schemas.microsoft.com/office/drawing/2014/main" val="20005"/>
                    </a:ext>
                  </a:extLst>
                </a:gridCol>
                <a:gridCol w="378417">
                  <a:extLst>
                    <a:ext uri="{9D8B030D-6E8A-4147-A177-3AD203B41FA5}">
                      <a16:colId xmlns:a16="http://schemas.microsoft.com/office/drawing/2014/main" val="20006"/>
                    </a:ext>
                  </a:extLst>
                </a:gridCol>
                <a:gridCol w="378417">
                  <a:extLst>
                    <a:ext uri="{9D8B030D-6E8A-4147-A177-3AD203B41FA5}">
                      <a16:colId xmlns:a16="http://schemas.microsoft.com/office/drawing/2014/main" val="20007"/>
                    </a:ext>
                  </a:extLst>
                </a:gridCol>
                <a:gridCol w="378417">
                  <a:extLst>
                    <a:ext uri="{9D8B030D-6E8A-4147-A177-3AD203B41FA5}">
                      <a16:colId xmlns:a16="http://schemas.microsoft.com/office/drawing/2014/main" val="20008"/>
                    </a:ext>
                  </a:extLst>
                </a:gridCol>
                <a:gridCol w="356822">
                  <a:extLst>
                    <a:ext uri="{9D8B030D-6E8A-4147-A177-3AD203B41FA5}">
                      <a16:colId xmlns:a16="http://schemas.microsoft.com/office/drawing/2014/main" val="20009"/>
                    </a:ext>
                  </a:extLst>
                </a:gridCol>
              </a:tblGrid>
              <a:tr h="406731">
                <a:tc>
                  <a:txBody>
                    <a:bodyPr/>
                    <a:lstStyle/>
                    <a:p>
                      <a:pPr algn="ctr"/>
                      <a:endParaRPr lang="en-US" sz="1800" dirty="0">
                        <a:latin typeface="Calibri"/>
                        <a:cs typeface="Calibri"/>
                      </a:endParaRPr>
                    </a:p>
                  </a:txBody>
                  <a:tcPr marL="118793" marR="118793" marT="52811" marB="52811"/>
                </a:tc>
                <a:tc>
                  <a:txBody>
                    <a:bodyPr/>
                    <a:lstStyle/>
                    <a:p>
                      <a:pPr algn="ctr"/>
                      <a:r>
                        <a:rPr lang="en-US" sz="1800" dirty="0">
                          <a:latin typeface="Calibri"/>
                          <a:cs typeface="Calibri"/>
                        </a:rPr>
                        <a:t>1</a:t>
                      </a:r>
                    </a:p>
                  </a:txBody>
                  <a:tcPr marL="118793" marR="118793" marT="52811" marB="52811"/>
                </a:tc>
                <a:tc>
                  <a:txBody>
                    <a:bodyPr/>
                    <a:lstStyle/>
                    <a:p>
                      <a:pPr algn="ctr"/>
                      <a:r>
                        <a:rPr lang="en-US" sz="1800" dirty="0">
                          <a:latin typeface="Calibri"/>
                          <a:cs typeface="Calibri"/>
                        </a:rPr>
                        <a:t>2</a:t>
                      </a:r>
                    </a:p>
                  </a:txBody>
                  <a:tcPr marL="118793" marR="118793" marT="52811" marB="52811"/>
                </a:tc>
                <a:tc>
                  <a:txBody>
                    <a:bodyPr/>
                    <a:lstStyle/>
                    <a:p>
                      <a:pPr algn="ctr"/>
                      <a:r>
                        <a:rPr lang="en-US" sz="1800" dirty="0">
                          <a:latin typeface="Calibri"/>
                          <a:cs typeface="Calibri"/>
                        </a:rPr>
                        <a:t>3</a:t>
                      </a:r>
                    </a:p>
                  </a:txBody>
                  <a:tcPr marL="118793" marR="118793" marT="52811" marB="52811"/>
                </a:tc>
                <a:tc>
                  <a:txBody>
                    <a:bodyPr/>
                    <a:lstStyle/>
                    <a:p>
                      <a:pPr algn="ctr"/>
                      <a:r>
                        <a:rPr lang="en-US" sz="1800" dirty="0">
                          <a:latin typeface="Calibri"/>
                          <a:cs typeface="Calibri"/>
                        </a:rPr>
                        <a:t>4</a:t>
                      </a:r>
                    </a:p>
                  </a:txBody>
                  <a:tcPr marL="118793" marR="118793" marT="52811" marB="52811"/>
                </a:tc>
                <a:tc>
                  <a:txBody>
                    <a:bodyPr/>
                    <a:lstStyle/>
                    <a:p>
                      <a:pPr algn="ctr"/>
                      <a:r>
                        <a:rPr lang="en-US" sz="1800" dirty="0">
                          <a:latin typeface="Calibri"/>
                          <a:cs typeface="Calibri"/>
                        </a:rPr>
                        <a:t>5</a:t>
                      </a:r>
                    </a:p>
                  </a:txBody>
                  <a:tcPr marL="118793" marR="118793" marT="52811" marB="52811"/>
                </a:tc>
                <a:tc>
                  <a:txBody>
                    <a:bodyPr/>
                    <a:lstStyle/>
                    <a:p>
                      <a:pPr algn="ctr"/>
                      <a:r>
                        <a:rPr lang="en-US" sz="1800" dirty="0">
                          <a:latin typeface="Calibri"/>
                          <a:cs typeface="Calibri"/>
                        </a:rPr>
                        <a:t>6</a:t>
                      </a:r>
                    </a:p>
                  </a:txBody>
                  <a:tcPr marL="118793" marR="118793" marT="52811" marB="52811"/>
                </a:tc>
                <a:tc>
                  <a:txBody>
                    <a:bodyPr/>
                    <a:lstStyle/>
                    <a:p>
                      <a:pPr algn="ctr"/>
                      <a:r>
                        <a:rPr lang="en-US" sz="1800" dirty="0">
                          <a:latin typeface="Calibri"/>
                          <a:cs typeface="Calibri"/>
                        </a:rPr>
                        <a:t>7</a:t>
                      </a:r>
                    </a:p>
                  </a:txBody>
                  <a:tcPr marL="118793" marR="118793" marT="52811" marB="52811"/>
                </a:tc>
                <a:tc>
                  <a:txBody>
                    <a:bodyPr/>
                    <a:lstStyle/>
                    <a:p>
                      <a:pPr algn="ctr"/>
                      <a:r>
                        <a:rPr lang="en-US" sz="1800" dirty="0">
                          <a:latin typeface="Calibri"/>
                          <a:cs typeface="Calibri"/>
                        </a:rPr>
                        <a:t>8</a:t>
                      </a:r>
                    </a:p>
                  </a:txBody>
                  <a:tcPr marL="118793" marR="118793" marT="52811" marB="52811"/>
                </a:tc>
                <a:tc>
                  <a:txBody>
                    <a:bodyPr/>
                    <a:lstStyle/>
                    <a:p>
                      <a:pPr algn="ctr"/>
                      <a:r>
                        <a:rPr lang="en-US" sz="1800" dirty="0">
                          <a:latin typeface="Calibri"/>
                          <a:cs typeface="Calibri"/>
                        </a:rPr>
                        <a:t>9</a:t>
                      </a:r>
                    </a:p>
                  </a:txBody>
                  <a:tcPr marL="118793" marR="118793" marT="52811" marB="52811"/>
                </a:tc>
                <a:extLst>
                  <a:ext uri="{0D108BD9-81ED-4DB2-BD59-A6C34878D82A}">
                    <a16:rowId xmlns:a16="http://schemas.microsoft.com/office/drawing/2014/main" val="10000"/>
                  </a:ext>
                </a:extLst>
              </a:tr>
              <a:tr h="406731">
                <a:tc>
                  <a:txBody>
                    <a:bodyPr/>
                    <a:lstStyle/>
                    <a:p>
                      <a:pPr algn="ctr"/>
                      <a:r>
                        <a:rPr lang="en-US" sz="1800" dirty="0">
                          <a:latin typeface="Calibri"/>
                          <a:cs typeface="Calibri"/>
                        </a:rPr>
                        <a:t>1</a:t>
                      </a: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1"/>
                  </a:ext>
                </a:extLst>
              </a:tr>
              <a:tr h="406731">
                <a:tc>
                  <a:txBody>
                    <a:bodyPr/>
                    <a:lstStyle/>
                    <a:p>
                      <a:pPr algn="ctr"/>
                      <a:r>
                        <a:rPr lang="en-US" sz="1800" dirty="0">
                          <a:latin typeface="Calibri"/>
                          <a:cs typeface="Calibri"/>
                        </a:rPr>
                        <a:t>2</a:t>
                      </a: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2"/>
                  </a:ext>
                </a:extLst>
              </a:tr>
              <a:tr h="406731">
                <a:tc>
                  <a:txBody>
                    <a:bodyPr/>
                    <a:lstStyle/>
                    <a:p>
                      <a:pPr algn="ctr"/>
                      <a:r>
                        <a:rPr lang="en-US" sz="1800" dirty="0">
                          <a:latin typeface="Calibri"/>
                          <a:cs typeface="Calibri"/>
                        </a:rPr>
                        <a:t>3</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3"/>
                  </a:ext>
                </a:extLst>
              </a:tr>
              <a:tr h="406731">
                <a:tc>
                  <a:txBody>
                    <a:bodyPr/>
                    <a:lstStyle/>
                    <a:p>
                      <a:pPr algn="ctr"/>
                      <a:r>
                        <a:rPr lang="en-US" sz="1800" dirty="0">
                          <a:latin typeface="Calibri"/>
                          <a:cs typeface="Calibri"/>
                        </a:rPr>
                        <a:t>4</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4"/>
                  </a:ext>
                </a:extLst>
              </a:tr>
              <a:tr h="406731">
                <a:tc>
                  <a:txBody>
                    <a:bodyPr/>
                    <a:lstStyle/>
                    <a:p>
                      <a:pPr algn="ctr"/>
                      <a:r>
                        <a:rPr lang="en-US" sz="1800" dirty="0">
                          <a:latin typeface="Calibri"/>
                          <a:cs typeface="Calibri"/>
                        </a:rPr>
                        <a:t>5</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5"/>
                  </a:ext>
                </a:extLst>
              </a:tr>
              <a:tr h="406731">
                <a:tc>
                  <a:txBody>
                    <a:bodyPr/>
                    <a:lstStyle/>
                    <a:p>
                      <a:pPr algn="ctr"/>
                      <a:r>
                        <a:rPr lang="en-US" sz="1800" dirty="0">
                          <a:latin typeface="Calibri"/>
                          <a:cs typeface="Calibri"/>
                        </a:rPr>
                        <a:t>6</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6"/>
                  </a:ext>
                </a:extLst>
              </a:tr>
              <a:tr h="406731">
                <a:tc>
                  <a:txBody>
                    <a:bodyPr/>
                    <a:lstStyle/>
                    <a:p>
                      <a:pPr algn="ctr"/>
                      <a:r>
                        <a:rPr lang="en-US" sz="1800" dirty="0">
                          <a:latin typeface="Calibri"/>
                          <a:cs typeface="Calibri"/>
                        </a:rPr>
                        <a:t>7</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7"/>
                  </a:ext>
                </a:extLst>
              </a:tr>
            </a:tbl>
          </a:graphicData>
        </a:graphic>
      </p:graphicFrame>
      <p:sp>
        <p:nvSpPr>
          <p:cNvPr id="8" name="Oval 7"/>
          <p:cNvSpPr/>
          <p:nvPr/>
        </p:nvSpPr>
        <p:spPr bwMode="auto">
          <a:xfrm>
            <a:off x="9612039" y="5328964"/>
            <a:ext cx="229616" cy="22506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US"/>
          </a:p>
        </p:txBody>
      </p:sp>
    </p:spTree>
    <p:extLst>
      <p:ext uri="{BB962C8B-B14F-4D97-AF65-F5344CB8AC3E}">
        <p14:creationId xmlns:p14="http://schemas.microsoft.com/office/powerpoint/2010/main" val="152062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2"/>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This model applies to all types of systems: organisms, species, humans, organizations, societies, etc</a:t>
            </a:r>
            <a:r>
              <a:rPr lang="en-US" sz="1461">
                <a:latin typeface="Calibri" panose="020F0502020204030204" pitchFamily="34" charset="0"/>
                <a:cs typeface="Calibri" panose="020F0502020204030204" pitchFamily="34" charset="0"/>
              </a:rPr>
              <a:t>. </a:t>
            </a:r>
            <a:endParaRPr lang="en-US" sz="146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26758" y="1715063"/>
            <a:ext cx="3461272" cy="432514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Autonomy</a:t>
            </a:r>
            <a:endParaRPr lang="fr-FR" sz="1700" dirty="0">
              <a:solidFill>
                <a:srgbClr val="FFFFFF"/>
              </a:solidFill>
              <a:latin typeface="Calibri"/>
              <a:cs typeface="Calibri"/>
            </a:endParaRPr>
          </a:p>
        </p:txBody>
      </p:sp>
      <p:sp>
        <p:nvSpPr>
          <p:cNvPr id="36" name="Rectangle 35"/>
          <p:cNvSpPr/>
          <p:nvPr/>
        </p:nvSpPr>
        <p:spPr bwMode="auto">
          <a:xfrm>
            <a:off x="513853" y="2879525"/>
            <a:ext cx="3087081" cy="307750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Heterogeneity</a:t>
            </a:r>
            <a:endParaRPr lang="fr-FR" sz="1700" dirty="0">
              <a:solidFill>
                <a:srgbClr val="FFFFFF"/>
              </a:solidFill>
              <a:latin typeface="Calibri"/>
              <a:cs typeface="Calibri"/>
            </a:endParaRPr>
          </a:p>
        </p:txBody>
      </p:sp>
      <p:sp>
        <p:nvSpPr>
          <p:cNvPr id="3" name="Rectangle 2"/>
          <p:cNvSpPr/>
          <p:nvPr/>
        </p:nvSpPr>
        <p:spPr bwMode="auto">
          <a:xfrm>
            <a:off x="607401" y="4043988"/>
            <a:ext cx="2899985" cy="182987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a:solidFill>
                  <a:srgbClr val="FFFFFF"/>
                </a:solidFill>
                <a:latin typeface="Calibri"/>
                <a:cs typeface="Calibri"/>
              </a:rPr>
              <a:t>Distribution</a:t>
            </a:r>
          </a:p>
        </p:txBody>
      </p:sp>
      <p:sp>
        <p:nvSpPr>
          <p:cNvPr id="6" name="Title 5"/>
          <p:cNvSpPr>
            <a:spLocks noGrp="1"/>
          </p:cNvSpPr>
          <p:nvPr>
            <p:ph type="title"/>
          </p:nvPr>
        </p:nvSpPr>
        <p:spPr/>
        <p:txBody>
          <a:bodyPr/>
          <a:lstStyle/>
          <a:p>
            <a:r>
              <a:rPr lang="en-US" dirty="0"/>
              <a:t>Refined View of a Distributed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536413" y="6383798"/>
            <a:ext cx="1964506" cy="1013545"/>
          </a:xfrm>
          <a:prstGeom prst="can">
            <a:avLst>
              <a:gd name="adj" fmla="val 25000"/>
            </a:avLst>
          </a:prstGeom>
          <a:solidFill>
            <a:srgbClr val="D6D6F5"/>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Sensors, Clouds, Smartphones</a:t>
            </a:r>
          </a:p>
        </p:txBody>
      </p:sp>
      <p:sp>
        <p:nvSpPr>
          <p:cNvPr id="11" name="Line 7"/>
          <p:cNvSpPr>
            <a:spLocks noChangeShapeType="1"/>
          </p:cNvSpPr>
          <p:nvPr/>
        </p:nvSpPr>
        <p:spPr bwMode="auto">
          <a:xfrm flipH="1">
            <a:off x="5570918" y="476257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295406"/>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321222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628109"/>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6" name="Line 7"/>
          <p:cNvSpPr>
            <a:spLocks noChangeShapeType="1"/>
          </p:cNvSpPr>
          <p:nvPr/>
        </p:nvSpPr>
        <p:spPr bwMode="auto">
          <a:xfrm>
            <a:off x="5561379" y="3634842"/>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8" name="Line 7"/>
          <p:cNvSpPr>
            <a:spLocks noChangeShapeType="1"/>
          </p:cNvSpPr>
          <p:nvPr/>
        </p:nvSpPr>
        <p:spPr bwMode="auto">
          <a:xfrm flipH="1">
            <a:off x="5565438" y="5957034"/>
            <a:ext cx="1" cy="415880"/>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3129053"/>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999169" y="4293516"/>
            <a:ext cx="2113637" cy="89908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a:t>
            </a:r>
          </a:p>
          <a:p>
            <a:r>
              <a:rPr lang="en-US" sz="1700" dirty="0">
                <a:solidFill>
                  <a:schemeClr val="tx1"/>
                </a:solidFill>
                <a:latin typeface="Calibri"/>
                <a:cs typeface="Calibri"/>
              </a:rPr>
              <a:t>Domain independent</a:t>
            </a:r>
          </a:p>
        </p:txBody>
      </p:sp>
      <p:sp>
        <p:nvSpPr>
          <p:cNvPr id="21" name="Rectangle 10"/>
          <p:cNvSpPr>
            <a:spLocks noChangeArrowheads="1"/>
          </p:cNvSpPr>
          <p:nvPr/>
        </p:nvSpPr>
        <p:spPr bwMode="auto">
          <a:xfrm>
            <a:off x="776398" y="5291627"/>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3" name="Line 7"/>
          <p:cNvSpPr>
            <a:spLocks noChangeShapeType="1"/>
          </p:cNvSpPr>
          <p:nvPr/>
        </p:nvSpPr>
        <p:spPr bwMode="auto">
          <a:xfrm>
            <a:off x="5565440" y="249768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964590"/>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2047767"/>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463646"/>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798239"/>
            <a:ext cx="841931" cy="748583"/>
          </a:xfrm>
          <a:prstGeom prst="rect">
            <a:avLst/>
          </a:prstGeom>
        </p:spPr>
      </p:pic>
      <p:sp>
        <p:nvSpPr>
          <p:cNvPr id="28" name="AutoShape 9"/>
          <p:cNvSpPr>
            <a:spLocks noChangeArrowheads="1"/>
          </p:cNvSpPr>
          <p:nvPr/>
        </p:nvSpPr>
        <p:spPr bwMode="auto">
          <a:xfrm rot="5400000">
            <a:off x="9587739" y="2640631"/>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591117"/>
            <a:ext cx="654835" cy="783686"/>
          </a:xfrm>
          <a:prstGeom prst="rect">
            <a:avLst/>
          </a:prstGeom>
        </p:spPr>
      </p:pic>
      <p:sp>
        <p:nvSpPr>
          <p:cNvPr id="30" name="AutoShape 9"/>
          <p:cNvSpPr>
            <a:spLocks noChangeArrowheads="1"/>
          </p:cNvSpPr>
          <p:nvPr/>
        </p:nvSpPr>
        <p:spPr bwMode="auto">
          <a:xfrm rot="5400000">
            <a:off x="9587740" y="3971446"/>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29351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535537" y="4709396"/>
            <a:ext cx="139395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Interaction</a:t>
            </a:r>
          </a:p>
        </p:txBody>
      </p:sp>
      <p:sp>
        <p:nvSpPr>
          <p:cNvPr id="2" name="Oval 1"/>
          <p:cNvSpPr/>
          <p:nvPr/>
        </p:nvSpPr>
        <p:spPr bwMode="auto">
          <a:xfrm>
            <a:off x="4068673" y="1964591"/>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Social Network</a:t>
            </a:r>
          </a:p>
        </p:txBody>
      </p:sp>
      <p:sp>
        <p:nvSpPr>
          <p:cNvPr id="33" name="Oval 32"/>
          <p:cNvSpPr/>
          <p:nvPr/>
        </p:nvSpPr>
        <p:spPr bwMode="auto">
          <a:xfrm>
            <a:off x="4068673" y="3129054"/>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Semantic Network</a:t>
            </a:r>
          </a:p>
        </p:txBody>
      </p:sp>
      <p:sp>
        <p:nvSpPr>
          <p:cNvPr id="34" name="Oval 33"/>
          <p:cNvSpPr/>
          <p:nvPr/>
        </p:nvSpPr>
        <p:spPr bwMode="auto">
          <a:xfrm>
            <a:off x="4162221" y="4376692"/>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Distributed Database</a:t>
            </a:r>
          </a:p>
        </p:txBody>
      </p:sp>
      <p:sp>
        <p:nvSpPr>
          <p:cNvPr id="35" name="Oval 34"/>
          <p:cNvSpPr/>
          <p:nvPr/>
        </p:nvSpPr>
        <p:spPr bwMode="auto">
          <a:xfrm>
            <a:off x="4068673" y="5374803"/>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Internet</a:t>
            </a:r>
          </a:p>
        </p:txBody>
      </p:sp>
    </p:spTree>
    <p:extLst>
      <p:ext uri="{BB962C8B-B14F-4D97-AF65-F5344CB8AC3E}">
        <p14:creationId xmlns:p14="http://schemas.microsoft.com/office/powerpoint/2010/main" val="18999165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5400" dirty="0"/>
              <a:t>Trust </a:t>
            </a:r>
            <a:r>
              <a:rPr lang="fr-FR" sz="5400" dirty="0" err="1"/>
              <a:t>is</a:t>
            </a:r>
            <a:r>
              <a:rPr lang="fr-FR" sz="5400" dirty="0"/>
              <a:t>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fr-FR" sz="4000" dirty="0"/>
              <a:t>a </a:t>
            </a:r>
            <a:r>
              <a:rPr lang="fr-FR" sz="4000" dirty="0" err="1"/>
              <a:t>quality</a:t>
            </a:r>
            <a:r>
              <a:rPr lang="fr-FR" sz="4000" dirty="0"/>
              <a:t> of information</a:t>
            </a:r>
          </a:p>
          <a:p>
            <a:pPr marL="636457" indent="-636457">
              <a:buFont typeface="+mj-lt"/>
              <a:buAutoNum type="arabicPeriod"/>
            </a:pPr>
            <a:r>
              <a:rPr lang="fr-FR" sz="4000" dirty="0"/>
              <a:t>a </a:t>
            </a:r>
            <a:r>
              <a:rPr lang="fr-FR" sz="4000" dirty="0" err="1"/>
              <a:t>quality</a:t>
            </a:r>
            <a:r>
              <a:rPr lang="fr-FR" sz="4000" dirty="0"/>
              <a:t> of a user</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user and information</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a:t>
            </a:r>
            <a:r>
              <a:rPr lang="fr-FR" sz="4000" dirty="0" err="1"/>
              <a:t>users</a:t>
            </a:r>
            <a:endParaRPr lang="fr-FR" sz="4000" dirty="0"/>
          </a:p>
          <a:p>
            <a:pPr marL="74295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ADF02019-80EE-4D40-988E-7647621E4517}"/>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972490CE-5F45-084C-ADCD-EC6BFDA1ADA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7.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dirty="0"/>
              <a:t>How to share information?</a:t>
            </a:r>
          </a:p>
          <a:p>
            <a:r>
              <a:rPr lang="en-US" dirty="0"/>
              <a:t>How to deal with semantics and models in a distributed information system?</a:t>
            </a:r>
          </a:p>
          <a:p>
            <a:pPr marL="742950" indent="-742950">
              <a:buAutoNum type="arabicPeriod"/>
            </a:pPr>
            <a:r>
              <a:rPr lang="en-US" dirty="0"/>
              <a:t>Use a common model</a:t>
            </a:r>
          </a:p>
          <a:p>
            <a:pPr marL="742950" indent="-742950">
              <a:buAutoNum type="arabicPeriod"/>
            </a:pPr>
            <a:r>
              <a:rPr lang="en-US" dirty="0"/>
              <a:t>Create relationships among models</a:t>
            </a:r>
          </a:p>
          <a:p>
            <a:pPr marL="742950" indent="-742950">
              <a:buAutoNum type="arabicPeriod"/>
            </a:pPr>
            <a:r>
              <a:rPr lang="en-US" dirty="0"/>
              <a:t>Use a common reference model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E56F5-7368-934A-BF7B-9314830580F4}"/>
              </a:ext>
            </a:extLst>
          </p:cNvPr>
          <p:cNvSpPr>
            <a:spLocks noGrp="1"/>
          </p:cNvSpPr>
          <p:nvPr>
            <p:ph type="title"/>
          </p:nvPr>
        </p:nvSpPr>
        <p:spPr/>
        <p:txBody>
          <a:bodyPr/>
          <a:lstStyle/>
          <a:p>
            <a:r>
              <a:rPr lang="en-US" sz="4800" dirty="0"/>
              <a:t>1. Natural Language as Common Model</a:t>
            </a:r>
            <a:endParaRPr lang="en-US" dirty="0"/>
          </a:p>
        </p:txBody>
      </p:sp>
      <p:sp>
        <p:nvSpPr>
          <p:cNvPr id="3" name="Content Placeholder 2">
            <a:extLst>
              <a:ext uri="{FF2B5EF4-FFF2-40B4-BE49-F238E27FC236}">
                <a16:creationId xmlns:a16="http://schemas.microsoft.com/office/drawing/2014/main" id="{381CC659-4716-B346-8DC0-47B068E9F87F}"/>
              </a:ext>
            </a:extLst>
          </p:cNvPr>
          <p:cNvSpPr>
            <a:spLocks noGrp="1"/>
          </p:cNvSpPr>
          <p:nvPr>
            <p:ph idx="1"/>
          </p:nvPr>
        </p:nvSpPr>
        <p:spPr/>
        <p:txBody>
          <a:bodyPr/>
          <a:lstStyle/>
          <a:p>
            <a:r>
              <a:rPr lang="en-US" sz="3600" dirty="0"/>
              <a:t>NL is our common mechanism for communication</a:t>
            </a:r>
          </a:p>
          <a:p>
            <a:pPr marL="571500" indent="-571500">
              <a:buFont typeface="Arial" panose="020B0604020202020204" pitchFamily="34" charset="0"/>
              <a:buChar char="•"/>
            </a:pPr>
            <a:r>
              <a:rPr lang="en-US" sz="3600" dirty="0"/>
              <a:t>Can express any fact, but also intentions, beliefs etc.</a:t>
            </a:r>
          </a:p>
          <a:p>
            <a:pPr marL="571500" indent="-571500">
              <a:buFont typeface="Arial" panose="020B0604020202020204" pitchFamily="34" charset="0"/>
              <a:buChar char="•"/>
            </a:pPr>
            <a:r>
              <a:rPr lang="en-US" sz="3600" dirty="0"/>
              <a:t>Same fact can be represented in diverse ways</a:t>
            </a:r>
          </a:p>
          <a:p>
            <a:endParaRPr lang="en-US" sz="3600" dirty="0"/>
          </a:p>
          <a:p>
            <a:r>
              <a:rPr lang="en-US" sz="3600" dirty="0"/>
              <a:t>Information retrieval: interpret text for search</a:t>
            </a:r>
          </a:p>
          <a:p>
            <a:pPr marL="571500" indent="-571500">
              <a:buFont typeface="Arial" panose="020B0604020202020204" pitchFamily="34" charset="0"/>
              <a:buChar char="•"/>
            </a:pPr>
            <a:r>
              <a:rPr lang="en-US" sz="3600" dirty="0"/>
              <a:t>Relate different texts among each other</a:t>
            </a:r>
          </a:p>
          <a:p>
            <a:r>
              <a:rPr lang="en-US" sz="3600" dirty="0"/>
              <a:t>Information extraction: extract facts from text</a:t>
            </a:r>
          </a:p>
          <a:p>
            <a:pPr marL="571500" indent="-571500">
              <a:buFont typeface="Arial" panose="020B0604020202020204" pitchFamily="34" charset="0"/>
              <a:buChar char="•"/>
            </a:pPr>
            <a:r>
              <a:rPr lang="en-US" sz="3600" dirty="0"/>
              <a:t>Relate text to structured models</a:t>
            </a:r>
          </a:p>
        </p:txBody>
      </p:sp>
      <p:sp>
        <p:nvSpPr>
          <p:cNvPr id="4" name="Footer Placeholder 3">
            <a:extLst>
              <a:ext uri="{FF2B5EF4-FFF2-40B4-BE49-F238E27FC236}">
                <a16:creationId xmlns:a16="http://schemas.microsoft.com/office/drawing/2014/main" id="{33A037F9-A57A-8648-A690-8EAA255D974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776278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F6D3-388D-B047-B2A8-4CC413C2581A}"/>
              </a:ext>
            </a:extLst>
          </p:cNvPr>
          <p:cNvSpPr>
            <a:spLocks noGrp="1"/>
          </p:cNvSpPr>
          <p:nvPr>
            <p:ph type="title"/>
          </p:nvPr>
        </p:nvSpPr>
        <p:spPr/>
        <p:txBody>
          <a:bodyPr/>
          <a:lstStyle/>
          <a:p>
            <a:r>
              <a:rPr lang="en-US" dirty="0"/>
              <a:t>2. Create Relationships among Models</a:t>
            </a:r>
          </a:p>
        </p:txBody>
      </p:sp>
      <p:sp>
        <p:nvSpPr>
          <p:cNvPr id="3" name="Content Placeholder 2">
            <a:extLst>
              <a:ext uri="{FF2B5EF4-FFF2-40B4-BE49-F238E27FC236}">
                <a16:creationId xmlns:a16="http://schemas.microsoft.com/office/drawing/2014/main" id="{0EEFD50C-6D06-374F-9967-A6C8FD640B3D}"/>
              </a:ext>
            </a:extLst>
          </p:cNvPr>
          <p:cNvSpPr>
            <a:spLocks noGrp="1"/>
          </p:cNvSpPr>
          <p:nvPr>
            <p:ph idx="1"/>
          </p:nvPr>
        </p:nvSpPr>
        <p:spPr/>
        <p:txBody>
          <a:bodyPr/>
          <a:lstStyle/>
          <a:p>
            <a:r>
              <a:rPr lang="en-US" dirty="0"/>
              <a:t>Represent one model in terms of another one</a:t>
            </a:r>
          </a:p>
          <a:p>
            <a:pPr marL="571500" indent="-571500">
              <a:buFont typeface="Arial" panose="020B0604020202020204" pitchFamily="34" charset="0"/>
              <a:buChar char="•"/>
            </a:pPr>
            <a:r>
              <a:rPr lang="en-US" dirty="0"/>
              <a:t>Data mining: extract new models using data from existing ones</a:t>
            </a:r>
          </a:p>
          <a:p>
            <a:pPr marL="1490826" lvl="1" indent="-571500">
              <a:buFont typeface="Arial" panose="020B0604020202020204" pitchFamily="34" charset="0"/>
              <a:buChar char="•"/>
            </a:pPr>
            <a:r>
              <a:rPr lang="en-US" dirty="0"/>
              <a:t>Requires data integration as preprocessing</a:t>
            </a:r>
          </a:p>
          <a:p>
            <a:pPr marL="571500" indent="-571500">
              <a:buFont typeface="Arial" panose="020B0604020202020204" pitchFamily="34" charset="0"/>
              <a:buChar char="•"/>
            </a:pPr>
            <a:r>
              <a:rPr lang="en-US" dirty="0"/>
              <a:t>Data integration: determine relationships among models</a:t>
            </a:r>
          </a:p>
          <a:p>
            <a:pPr marL="1490826" lvl="1" indent="-571500">
              <a:buFont typeface="Arial" panose="020B0604020202020204" pitchFamily="34" charset="0"/>
              <a:buChar char="•"/>
            </a:pPr>
            <a:r>
              <a:rPr lang="en-US" dirty="0"/>
              <a:t>Uses frequently data mining techniques</a:t>
            </a:r>
          </a:p>
        </p:txBody>
      </p:sp>
      <p:sp>
        <p:nvSpPr>
          <p:cNvPr id="4" name="Footer Placeholder 3">
            <a:extLst>
              <a:ext uri="{FF2B5EF4-FFF2-40B4-BE49-F238E27FC236}">
                <a16:creationId xmlns:a16="http://schemas.microsoft.com/office/drawing/2014/main" id="{3A0AB6E9-4276-ED45-919A-2413C197E5B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486027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765D-922C-C34A-87CC-B8C6C26FD693}"/>
              </a:ext>
            </a:extLst>
          </p:cNvPr>
          <p:cNvSpPr>
            <a:spLocks noGrp="1"/>
          </p:cNvSpPr>
          <p:nvPr>
            <p:ph type="title"/>
          </p:nvPr>
        </p:nvSpPr>
        <p:spPr/>
        <p:txBody>
          <a:bodyPr/>
          <a:lstStyle/>
          <a:p>
            <a:r>
              <a:rPr lang="en-US" dirty="0"/>
              <a:t>3. Shared formal representation</a:t>
            </a:r>
          </a:p>
        </p:txBody>
      </p:sp>
      <p:sp>
        <p:nvSpPr>
          <p:cNvPr id="3" name="Content Placeholder 2">
            <a:extLst>
              <a:ext uri="{FF2B5EF4-FFF2-40B4-BE49-F238E27FC236}">
                <a16:creationId xmlns:a16="http://schemas.microsoft.com/office/drawing/2014/main" id="{5F56F213-037F-C647-A3DC-757392A0298A}"/>
              </a:ext>
            </a:extLst>
          </p:cNvPr>
          <p:cNvSpPr>
            <a:spLocks noGrp="1"/>
          </p:cNvSpPr>
          <p:nvPr>
            <p:ph idx="1"/>
          </p:nvPr>
        </p:nvSpPr>
        <p:spPr/>
        <p:txBody>
          <a:bodyPr/>
          <a:lstStyle/>
          <a:p>
            <a:r>
              <a:rPr lang="en-US" dirty="0"/>
              <a:t>Knowledge Graphs (Ontologies)</a:t>
            </a:r>
          </a:p>
          <a:p>
            <a:pPr marL="571500" indent="-571500">
              <a:buFont typeface="Arial" panose="020B0604020202020204" pitchFamily="34" charset="0"/>
              <a:buChar char="•"/>
            </a:pPr>
            <a:r>
              <a:rPr lang="en-US" dirty="0"/>
              <a:t>Formally represent knowledge extracted from data or provided by humans</a:t>
            </a:r>
          </a:p>
          <a:p>
            <a:pPr marL="571500" indent="-571500">
              <a:buFont typeface="Arial" panose="020B0604020202020204" pitchFamily="34" charset="0"/>
              <a:buChar char="•"/>
            </a:pPr>
            <a:r>
              <a:rPr lang="en-US" dirty="0"/>
              <a:t>Facilitates the creation of mappings among models and the derivation of new facts</a:t>
            </a:r>
          </a:p>
          <a:p>
            <a:pPr marL="571500" indent="-5715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4B618463-AD7D-A846-9CBC-F35FD880E8E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27366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702-1A59-C640-BFCA-9F22F3CBBEFF}"/>
              </a:ext>
            </a:extLst>
          </p:cNvPr>
          <p:cNvSpPr>
            <a:spLocks noGrp="1"/>
          </p:cNvSpPr>
          <p:nvPr>
            <p:ph type="title"/>
          </p:nvPr>
        </p:nvSpPr>
        <p:spPr/>
        <p:txBody>
          <a:bodyPr/>
          <a:lstStyle/>
          <a:p>
            <a:r>
              <a:rPr lang="en-US" dirty="0"/>
              <a:t>Overview of the Lecture</a:t>
            </a:r>
          </a:p>
        </p:txBody>
      </p:sp>
      <p:sp>
        <p:nvSpPr>
          <p:cNvPr id="3" name="Content Placeholder 2">
            <a:extLst>
              <a:ext uri="{FF2B5EF4-FFF2-40B4-BE49-F238E27FC236}">
                <a16:creationId xmlns:a16="http://schemas.microsoft.com/office/drawing/2014/main" id="{B98A025E-1E55-CA4F-8CD5-25C2644FDC33}"/>
              </a:ext>
            </a:extLst>
          </p:cNvPr>
          <p:cNvSpPr>
            <a:spLocks noGrp="1"/>
          </p:cNvSpPr>
          <p:nvPr>
            <p:ph idx="1"/>
          </p:nvPr>
        </p:nvSpPr>
        <p:spPr/>
        <p:txBody>
          <a:bodyPr/>
          <a:lstStyle/>
          <a:p>
            <a:r>
              <a:rPr lang="en-US" sz="3200" dirty="0"/>
              <a:t>Part 1: Information retrieval</a:t>
            </a:r>
          </a:p>
          <a:p>
            <a:pPr marL="571500" indent="-571500">
              <a:buFont typeface="Arial" panose="020B0604020202020204" pitchFamily="34" charset="0"/>
              <a:buChar char="•"/>
            </a:pPr>
            <a:r>
              <a:rPr lang="en-US" sz="3200" dirty="0"/>
              <a:t>Natural language as mechanism to share information</a:t>
            </a:r>
          </a:p>
          <a:p>
            <a:r>
              <a:rPr lang="en-US" sz="3200" dirty="0"/>
              <a:t>Part 2: Mining unstructured data</a:t>
            </a:r>
          </a:p>
          <a:p>
            <a:pPr marL="571500" indent="-571500">
              <a:buFont typeface="Arial" panose="020B0604020202020204" pitchFamily="34" charset="0"/>
              <a:buChar char="•"/>
            </a:pPr>
            <a:r>
              <a:rPr lang="en-US" sz="3200" dirty="0"/>
              <a:t>Inferring structure from data aggregated from distributed sources</a:t>
            </a:r>
          </a:p>
          <a:p>
            <a:pPr marL="571500" indent="-571500">
              <a:buFont typeface="Arial" panose="020B0604020202020204" pitchFamily="34" charset="0"/>
              <a:buChar char="•"/>
            </a:pPr>
            <a:r>
              <a:rPr lang="en-US" sz="3200" dirty="0"/>
              <a:t>Social graph mining (clustering), Document classification, Recommender systems (prediction), Association rule mining</a:t>
            </a:r>
          </a:p>
          <a:p>
            <a:r>
              <a:rPr lang="en-US" sz="3200" dirty="0"/>
              <a:t>Part 3: Knowledge graphs</a:t>
            </a:r>
          </a:p>
          <a:p>
            <a:pPr marL="457200" indent="-457200">
              <a:buFont typeface="Arial" panose="020B0604020202020204" pitchFamily="34" charset="0"/>
              <a:buChar char="•"/>
            </a:pPr>
            <a:r>
              <a:rPr lang="en-US" sz="3200" dirty="0"/>
              <a:t>Creating and using shared formal models</a:t>
            </a:r>
          </a:p>
        </p:txBody>
      </p:sp>
      <p:sp>
        <p:nvSpPr>
          <p:cNvPr id="4" name="Footer Placeholder 3">
            <a:extLst>
              <a:ext uri="{FF2B5EF4-FFF2-40B4-BE49-F238E27FC236}">
                <a16:creationId xmlns:a16="http://schemas.microsoft.com/office/drawing/2014/main" id="{C5904BDA-F0E9-B046-8AA4-3210764137A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54004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Big Data is often characterized by the four concepts of Volume, Velocity, Variety and Veracity</a:t>
            </a:r>
          </a:p>
          <a:p>
            <a:pPr marL="742950" indent="-742950">
              <a:buAutoNum type="arabicPeriod"/>
            </a:pPr>
            <a:r>
              <a:rPr lang="en-US" dirty="0"/>
              <a:t>Inform yourself what is meant by those concepts</a:t>
            </a:r>
          </a:p>
          <a:p>
            <a:pPr marL="742950" indent="-742950">
              <a:buAutoNum type="arabicPeriod"/>
            </a:pPr>
            <a:r>
              <a:rPr lang="en-US" dirty="0"/>
              <a:t>Identify from this lecture four problems / methods that are related to each of those four concepts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25396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27DC2C338474447E95408008AA53D136"/>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320E37B7588447D594F5A27B1EBAC98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7DC2C338474447E95408008AA53D136&lt;/guid&gt;&lt;repollguid&gt;8E26139830FA425DBE3F2231A285D860&lt;/repollguid&gt;&lt;sourceid&gt;FD5EFEDF8EBD4FE68D9E58F8B59CEA4B&lt;/sourceid&gt;&lt;questiontext&gt;Grouping Facebook users according to their interest by analyzing the content of their posts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E72FA82484CC19894E3ED4B68A894&lt;/guid&gt;&lt;answertext&gt;a retrieval task&lt;/answertext&gt;&lt;valuetype&gt;0&lt;/valuetype&gt;&lt;/answer&gt;&lt;answer&gt;&lt;guid&gt;D39CB50EA40949CE923B47EEB6599F80&lt;/guid&gt;&lt;answertext&gt;a data mining task&lt;/answertext&gt;&lt;valuetype&gt;0&lt;/valuetype&gt;&lt;/answer&gt;&lt;answer&gt;&lt;guid&gt;3B390E942AD14D5E968750FF6136FF3A&lt;/guid&gt;&lt;answertext&gt;an evaluation task&lt;/answertext&gt;&lt;valuetype&gt;0&lt;/valuetype&gt;&lt;/answer&gt;&lt;answer&gt;&lt;guid&gt;B27F8E6EA0024C30A71B9800E9FC6C6B&lt;/guid&gt;&lt;answertext&gt;a monitoring task&lt;/answertext&gt;&lt;valuetype&gt;0&lt;/valuetype&gt;&lt;/answer&gt;&lt;/answers&gt;&lt;/multichoice&gt;&lt;/questions&gt;&lt;/questionlist&gt;"/>
  <p:tag name="LIVECHARTING"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F1D0C9447C294A0993BCCACA3BFC93C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595C02E2B3C4B01AEE220F1AB3EB7EF&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1D0C9447C294A0993BCCACA3BFC93C3&lt;/guid&gt;&lt;repollguid&gt;09324070E9304F62BD96B9A2AFD06410&lt;/repollguid&gt;&lt;sourceid&gt;8F1D6A745A47486CB4EED82BB4E3D069&lt;/sourceid&gt;&lt;questiontext&gt;Creating a web portal for comparing product prices is (primarily) a problem of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4BBDDD7D6F740BD98B65D21A3197EF0&lt;/guid&gt;&lt;answertext&gt;Distributed data management&lt;/answertext&gt;&lt;valuetype&gt;0&lt;/valuetype&gt;&lt;/answer&gt;&lt;answer&gt;&lt;guid&gt;18D495B31A484C728BC0FE2C748361FD&lt;/guid&gt;&lt;answertext&gt;Heterogeneous data integration&lt;/answertext&gt;&lt;valuetype&gt;0&lt;/valuetype&gt;&lt;/answer&gt;&lt;answer&gt;&lt;guid&gt;25827F4B3A374C24B300A36AECA10310&lt;/guid&gt;&lt;answertext&gt;Collaboration among autonomous systems&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255821122656460299F1991B20C9BC0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ED69EDD14E34B1298995882AD407E79&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5821122656460299F1991B20C9BC00&lt;/guid&gt;&lt;repollguid&gt;AFC2CE892B4C47CDA93351946FD3528E&lt;/repollguid&gt;&lt;sourceid&gt;6B8F21CDE3ED4782AA80B72514DA1A85&lt;/sourceid&gt;&lt;questiontext&gt;Trust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88A62C7D534031AB4A07E98A0F28A9&lt;/guid&gt;&lt;answertext&gt;a quality of information&lt;/answertext&gt;&lt;valuetype&gt;0&lt;/valuetype&gt;&lt;/answer&gt;&lt;answer&gt;&lt;guid&gt;7A0BC4EDFC1141969003B33C7E5AA970&lt;/guid&gt;&lt;answertext&gt;a quality of a user&lt;/answertext&gt;&lt;valuetype&gt;0&lt;/valuetype&gt;&lt;/answer&gt;&lt;answer&gt;&lt;guid&gt;66A110861299430D892FDE4C7A98FC1E&lt;/guid&gt;&lt;answertext&gt;a quality of the relationship among user and information&lt;/answertext&gt;&lt;valuetype&gt;0&lt;/valuetype&gt;&lt;/answer&gt;&lt;answer&gt;&lt;guid&gt;6162986E046B4C70A1A1451820DAD8C0&lt;/guid&gt;&lt;answertext&gt;a quality of the relationship among users&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2AC886F6EF464936ABF64121A04CAC22"/>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8229AA4E45994FBD8F8C64DE89F6D7A0&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C886F6EF464936ABF64121A04CAC22&lt;/guid&gt;&lt;repollguid&gt;D24C7BB0355A49F1A5A66F8606B932C4&lt;/repollguid&gt;&lt;sourceid&gt;DE92AD01FB9346B781718AA76F44D026&lt;/sourceid&gt;&lt;questiontext&gt;Functions in model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99CFADAD10D14D7DB9004F88908F39A8&lt;/guid&gt;&lt;answertext&gt;can always be computed&lt;/answertext&gt;&lt;valuetype&gt;0&lt;/valuetype&gt;&lt;/answer&gt;&lt;answer&gt;&lt;guid&gt;AAC8455252C341E78BCD1D1624B03C7E&lt;/guid&gt;&lt;answertext&gt;can always be represented as data&lt;/answertext&gt;&lt;valuetype&gt;0&lt;/valuetype&gt;&lt;/answer&gt;&lt;answer&gt;&lt;guid&gt;FC0CB928A9434E72AEEE5412ACEBFF06&lt;/guid&gt;&lt;answertext&gt;can sometimes be both computed and enumerated&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23E03182CEB245658ADDFA09FBA9959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EBC11475475D4CC8A0132A2F3FF139E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3E03182CEB245658ADDFA09FBA99590&lt;/guid&gt;&lt;repollguid&gt;8303BC55FF6B4FC4A7B90574B7DEBEC5&lt;/repollguid&gt;&lt;sourceid&gt;107F207781D5456694630868DC14A583&lt;/sourceid&gt;&lt;questiontext&gt;Interpretation relationship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19425879EC436F87D72D3962230A30&lt;/guid&gt;&lt;answertext&gt;are always computable&lt;/answertext&gt;&lt;valuetype&gt;0&lt;/valuetype&gt;&lt;/answer&gt;&lt;answer&gt;&lt;guid&gt;40A31FD0BE0A4118938E8E3E8BE48571&lt;/guid&gt;&lt;answertext&gt;are sometimes computable&lt;/answertext&gt;&lt;valuetype&gt;0&lt;/valuetype&gt;&lt;/answer&gt;&lt;answer&gt;&lt;guid&gt;7380B47CFD1342E28A75F7F5BEC11137&lt;/guid&gt;&lt;answertext&gt;are uniquely defined&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4055AF0348F44A7BBC09898A563FB9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F204D3854E54FBB869C40F9FB1A30F7&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055AF0348F44A7BBC09898A563FB97&lt;/guid&gt;&lt;repollguid&gt;CD4E910B753642A387944E72202FFFEE&lt;/repollguid&gt;&lt;sourceid&gt;9D43579202DF445CB65BA8CA8650B077&lt;/sourceid&gt;&lt;questiontext&gt;What is not specified in a data definition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43DA3FD05F44F70B2312479918C4815&lt;/guid&gt;&lt;answertext&gt;The structure of a relational table&lt;/answertext&gt;&lt;valuetype&gt;0&lt;/valuetype&gt;&lt;/answer&gt;&lt;answer&gt;&lt;guid&gt;5AE7139C8FCC4552B35C1D3926E7579E&lt;/guid&gt;&lt;answertext&gt;The query of a user&lt;/answertext&gt;&lt;valuetype&gt;0&lt;/valuetype&gt;&lt;/answer&gt;&lt;answer&gt;&lt;guid&gt;C1D5D36A09344BACB8EF1D2052861A9D&lt;/guid&gt;&lt;answertext&gt;A constraint on a relational table&lt;/answertext&gt;&lt;valuetype&gt;0&lt;/valuetype&gt;&lt;/answer&gt;&lt;answer&gt;&lt;guid&gt;F617EE22439E49D4A49E13498877C50F&lt;/guid&gt;&lt;answertext&gt;The definition of a view&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73381</TotalTime>
  <Words>11355</Words>
  <Application>Microsoft Macintosh PowerPoint</Application>
  <PresentationFormat>Custom</PresentationFormat>
  <Paragraphs>1197</Paragraphs>
  <Slides>98</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MS PGothic</vt:lpstr>
      <vt:lpstr>Arial</vt:lpstr>
      <vt:lpstr>Calibri</vt:lpstr>
      <vt:lpstr>Cambria Math</vt:lpstr>
      <vt:lpstr>Comic Sans MS</vt:lpstr>
      <vt:lpstr>Courier</vt:lpstr>
      <vt:lpstr>Symbol</vt:lpstr>
      <vt:lpstr>Tempus Sans ITC</vt:lpstr>
      <vt:lpstr>Verdana</vt:lpstr>
      <vt:lpstr>Wingdings</vt:lpstr>
      <vt:lpstr>part1 XML</vt:lpstr>
      <vt:lpstr>Introduction:  Distributed Information Systems  An Overview</vt:lpstr>
      <vt:lpstr>Overview</vt:lpstr>
      <vt:lpstr>1. WHAT IS AN information System?</vt:lpstr>
      <vt:lpstr>Information Systems – are everywhere</vt:lpstr>
      <vt:lpstr>What is not an information system?</vt:lpstr>
      <vt:lpstr>The Business Perspective</vt:lpstr>
      <vt:lpstr>The Data Perspective</vt:lpstr>
      <vt:lpstr>Ask Wikipedia</vt:lpstr>
      <vt:lpstr>A Systems Perspective</vt:lpstr>
      <vt:lpstr>Information Processing: example</vt:lpstr>
      <vt:lpstr>Data-Information-Knowledge</vt:lpstr>
      <vt:lpstr>Information Technology</vt:lpstr>
      <vt:lpstr>What is an Information System?</vt:lpstr>
      <vt:lpstr>Models of the Real World</vt:lpstr>
      <vt:lpstr>Models = Mathematical Models</vt:lpstr>
      <vt:lpstr>Examples of Models</vt:lpstr>
      <vt:lpstr>Tasks</vt:lpstr>
      <vt:lpstr>Types and Sources of Data</vt:lpstr>
      <vt:lpstr>How do we know that a model is good?</vt:lpstr>
      <vt:lpstr>Evaluation is hard!</vt:lpstr>
      <vt:lpstr>Functions in models …</vt:lpstr>
      <vt:lpstr>Interpretation relationships ..</vt:lpstr>
      <vt:lpstr>3. Representation of Models</vt:lpstr>
      <vt:lpstr>Example: a Mathematical Model</vt:lpstr>
      <vt:lpstr>Representation of Functions</vt:lpstr>
      <vt:lpstr>Functions in Information Systems</vt:lpstr>
      <vt:lpstr>Data Structures</vt:lpstr>
      <vt:lpstr>Representation of Mathematical Models</vt:lpstr>
      <vt:lpstr>Abstract Data Types (ADT)</vt:lpstr>
      <vt:lpstr>Example</vt:lpstr>
      <vt:lpstr>Is this mapping trivial?</vt:lpstr>
      <vt:lpstr>Physical Implementation of Data Structure</vt:lpstr>
      <vt:lpstr>Object-Oriented Models</vt:lpstr>
      <vt:lpstr>Relationship among Model and Data Model</vt:lpstr>
      <vt:lpstr>Three levels of modeling</vt:lpstr>
      <vt:lpstr>Three Notions of Data</vt:lpstr>
      <vt:lpstr>Representation of Mathematical Models</vt:lpstr>
      <vt:lpstr>4. Representation</vt:lpstr>
      <vt:lpstr>What does “Representation” mean?</vt:lpstr>
      <vt:lpstr>Example: Homomorphism</vt:lpstr>
      <vt:lpstr>Example: Representing a Discrete Model</vt:lpstr>
      <vt:lpstr>Binary Representation</vt:lpstr>
      <vt:lpstr>Data Exchange Format</vt:lpstr>
      <vt:lpstr>Example: Representing a Continuous Model</vt:lpstr>
      <vt:lpstr>Representations are not always accurate</vt:lpstr>
      <vt:lpstr>Example</vt:lpstr>
      <vt:lpstr>Illustration</vt:lpstr>
      <vt:lpstr>Representing Reality</vt:lpstr>
      <vt:lpstr>5. Data Management</vt:lpstr>
      <vt:lpstr>Data Models</vt:lpstr>
      <vt:lpstr>Database</vt:lpstr>
      <vt:lpstr>Examples of DBMS</vt:lpstr>
      <vt:lpstr>Example: Relational Schema</vt:lpstr>
      <vt:lpstr>Example: DataFrames</vt:lpstr>
      <vt:lpstr>Refined View of an Information System</vt:lpstr>
      <vt:lpstr>What is not specified in a data definition language?</vt:lpstr>
      <vt:lpstr>5. Information Management</vt:lpstr>
      <vt:lpstr>Levels of Abstraction</vt:lpstr>
      <vt:lpstr>Levels of Abstraction - Characteristics</vt:lpstr>
      <vt:lpstr>Example</vt:lpstr>
      <vt:lpstr>Model Building</vt:lpstr>
      <vt:lpstr>Information Management</vt:lpstr>
      <vt:lpstr>Model Building</vt:lpstr>
      <vt:lpstr>Example: Trajectories</vt:lpstr>
      <vt:lpstr>New Models generate New Data</vt:lpstr>
      <vt:lpstr>New Models generate New Data</vt:lpstr>
      <vt:lpstr>Interpretation of Models</vt:lpstr>
      <vt:lpstr>Interacting with the Real World</vt:lpstr>
      <vt:lpstr>Information Management</vt:lpstr>
      <vt:lpstr>Utility</vt:lpstr>
      <vt:lpstr>Refined View of an Information System</vt:lpstr>
      <vt:lpstr>Grouping Facebook users according to their interest by analyzing the content of their posts is …</vt:lpstr>
      <vt:lpstr>6. Distributed Information Systems</vt:lpstr>
      <vt:lpstr>Centralized Information System</vt:lpstr>
      <vt:lpstr>Physical Distribution</vt:lpstr>
      <vt:lpstr>Semantic Heterogeneity – Logical Distribution</vt:lpstr>
      <vt:lpstr>Autonomy – Distribution of Control</vt:lpstr>
      <vt:lpstr>Creating a web portal for comparing product prices is (primarily) a problem of …</vt:lpstr>
      <vt:lpstr>Key Issues in Distributed Data Management</vt:lpstr>
      <vt:lpstr>Key Issues in Heterogeneity</vt:lpstr>
      <vt:lpstr>Distributed Information Management</vt:lpstr>
      <vt:lpstr>The Problem</vt:lpstr>
      <vt:lpstr>Three Approaches</vt:lpstr>
      <vt:lpstr>More Problems?</vt:lpstr>
      <vt:lpstr>Information Management Tasks</vt:lpstr>
      <vt:lpstr>Key Issues in Autonomy</vt:lpstr>
      <vt:lpstr>Evaluating Quality of Information</vt:lpstr>
      <vt:lpstr>Evaluating Trust</vt:lpstr>
      <vt:lpstr>Protecting Privacy</vt:lpstr>
      <vt:lpstr>Refined View of a Distributed Information System</vt:lpstr>
      <vt:lpstr>Trust is …</vt:lpstr>
      <vt:lpstr>7. About the lecture</vt:lpstr>
      <vt:lpstr>Focus of the Lecture</vt:lpstr>
      <vt:lpstr>1. Natural Language as Common Model</vt:lpstr>
      <vt:lpstr>2. Create Relationships among Models</vt:lpstr>
      <vt:lpstr>3. Shared formal representation</vt:lpstr>
      <vt:lpstr>Overview of the Lecture</vt:lpstr>
      <vt:lpstr>Exercise</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584</cp:revision>
  <cp:lastPrinted>2015-02-18T18:36:32Z</cp:lastPrinted>
  <dcterms:created xsi:type="dcterms:W3CDTF">2002-10-01T12:44:42Z</dcterms:created>
  <dcterms:modified xsi:type="dcterms:W3CDTF">2021-07-29T08:31:00Z</dcterms:modified>
</cp:coreProperties>
</file>